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66" r:id="rId3"/>
    <p:sldId id="270" r:id="rId4"/>
    <p:sldId id="269" r:id="rId5"/>
    <p:sldId id="267" r:id="rId6"/>
    <p:sldId id="293" r:id="rId7"/>
    <p:sldId id="304" r:id="rId8"/>
    <p:sldId id="294" r:id="rId9"/>
    <p:sldId id="295" r:id="rId10"/>
    <p:sldId id="296" r:id="rId11"/>
    <p:sldId id="297" r:id="rId12"/>
    <p:sldId id="298" r:id="rId13"/>
    <p:sldId id="290" r:id="rId14"/>
    <p:sldId id="264" r:id="rId15"/>
    <p:sldId id="262" r:id="rId16"/>
    <p:sldId id="257" r:id="rId17"/>
    <p:sldId id="317" r:id="rId18"/>
    <p:sldId id="311" r:id="rId19"/>
    <p:sldId id="261" r:id="rId20"/>
    <p:sldId id="273" r:id="rId21"/>
    <p:sldId id="286" r:id="rId22"/>
    <p:sldId id="283" r:id="rId23"/>
    <p:sldId id="285" r:id="rId24"/>
    <p:sldId id="278" r:id="rId25"/>
    <p:sldId id="279" r:id="rId26"/>
    <p:sldId id="305" r:id="rId27"/>
    <p:sldId id="289" r:id="rId28"/>
    <p:sldId id="307" r:id="rId29"/>
    <p:sldId id="314" r:id="rId30"/>
    <p:sldId id="315" r:id="rId31"/>
    <p:sldId id="316" r:id="rId32"/>
    <p:sldId id="312" r:id="rId33"/>
    <p:sldId id="313" r:id="rId34"/>
    <p:sldId id="302" r:id="rId35"/>
    <p:sldId id="318" r:id="rId36"/>
    <p:sldId id="320" r:id="rId37"/>
    <p:sldId id="321" r:id="rId38"/>
    <p:sldId id="319" r:id="rId39"/>
    <p:sldId id="310" r:id="rId40"/>
    <p:sldId id="322" r:id="rId41"/>
    <p:sldId id="259" r:id="rId42"/>
    <p:sldId id="274" r:id="rId43"/>
    <p:sldId id="258" r:id="rId44"/>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026"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7"/>
          </a:xfrm>
          <a:prstGeom prst="rect">
            <a:avLst/>
          </a:prstGeom>
        </p:spPr>
        <p:txBody>
          <a:bodyPr vert="horz" lIns="92815" tIns="46408" rIns="92815" bIns="46408" rtlCol="0"/>
          <a:lstStyle>
            <a:lvl1pPr algn="l">
              <a:defRPr sz="1200"/>
            </a:lvl1pPr>
          </a:lstStyle>
          <a:p>
            <a:endParaRPr lang="en-US"/>
          </a:p>
        </p:txBody>
      </p:sp>
      <p:sp>
        <p:nvSpPr>
          <p:cNvPr id="3" name="Date Placeholder 2"/>
          <p:cNvSpPr>
            <a:spLocks noGrp="1"/>
          </p:cNvSpPr>
          <p:nvPr>
            <p:ph type="dt" idx="1"/>
          </p:nvPr>
        </p:nvSpPr>
        <p:spPr>
          <a:xfrm>
            <a:off x="3976333" y="0"/>
            <a:ext cx="3041968" cy="465297"/>
          </a:xfrm>
          <a:prstGeom prst="rect">
            <a:avLst/>
          </a:prstGeom>
        </p:spPr>
        <p:txBody>
          <a:bodyPr vert="horz" lIns="92815" tIns="46408" rIns="92815" bIns="46408" rtlCol="0"/>
          <a:lstStyle>
            <a:lvl1pPr algn="r">
              <a:defRPr sz="1200"/>
            </a:lvl1pPr>
          </a:lstStyle>
          <a:p>
            <a:fld id="{496F05FE-2D68-468D-BC5F-1D94D6D67E75}" type="datetimeFigureOut">
              <a:rPr lang="en-US" smtClean="0"/>
              <a:t>4/14/2016</a:t>
            </a:fld>
            <a:endParaRPr lang="en-US"/>
          </a:p>
        </p:txBody>
      </p:sp>
      <p:sp>
        <p:nvSpPr>
          <p:cNvPr id="4" name="Slide Image Placeholder 3"/>
          <p:cNvSpPr>
            <a:spLocks noGrp="1" noRot="1" noChangeAspect="1"/>
          </p:cNvSpPr>
          <p:nvPr>
            <p:ph type="sldImg" idx="2"/>
          </p:nvPr>
        </p:nvSpPr>
        <p:spPr>
          <a:xfrm>
            <a:off x="1185863" y="700088"/>
            <a:ext cx="4648200" cy="3486150"/>
          </a:xfrm>
          <a:prstGeom prst="rect">
            <a:avLst/>
          </a:prstGeom>
          <a:noFill/>
          <a:ln w="12700">
            <a:solidFill>
              <a:prstClr val="black"/>
            </a:solidFill>
          </a:ln>
        </p:spPr>
        <p:txBody>
          <a:bodyPr vert="horz" lIns="92815" tIns="46408" rIns="92815" bIns="46408" rtlCol="0" anchor="ctr"/>
          <a:lstStyle/>
          <a:p>
            <a:endParaRPr lang="en-US"/>
          </a:p>
        </p:txBody>
      </p:sp>
      <p:sp>
        <p:nvSpPr>
          <p:cNvPr id="5" name="Notes Placeholder 4"/>
          <p:cNvSpPr>
            <a:spLocks noGrp="1"/>
          </p:cNvSpPr>
          <p:nvPr>
            <p:ph type="body" sz="quarter" idx="3"/>
          </p:nvPr>
        </p:nvSpPr>
        <p:spPr>
          <a:xfrm>
            <a:off x="701993" y="4420315"/>
            <a:ext cx="5615940" cy="4187667"/>
          </a:xfrm>
          <a:prstGeom prst="rect">
            <a:avLst/>
          </a:prstGeom>
        </p:spPr>
        <p:txBody>
          <a:bodyPr vert="horz" lIns="92815" tIns="46408" rIns="92815" bIns="464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7"/>
          </a:xfrm>
          <a:prstGeom prst="rect">
            <a:avLst/>
          </a:prstGeom>
        </p:spPr>
        <p:txBody>
          <a:bodyPr vert="horz" lIns="92815" tIns="46408" rIns="92815" bIns="46408"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7"/>
          </a:xfrm>
          <a:prstGeom prst="rect">
            <a:avLst/>
          </a:prstGeom>
        </p:spPr>
        <p:txBody>
          <a:bodyPr vert="horz" lIns="92815" tIns="46408" rIns="92815" bIns="46408" rtlCol="0" anchor="b"/>
          <a:lstStyle>
            <a:lvl1pPr algn="r">
              <a:defRPr sz="1200"/>
            </a:lvl1pPr>
          </a:lstStyle>
          <a:p>
            <a:fld id="{BD24E372-DB1F-41F1-BAD8-F7F4FB2A13FA}" type="slidenum">
              <a:rPr lang="en-US" smtClean="0"/>
              <a:t>‹#›</a:t>
            </a:fld>
            <a:endParaRPr lang="en-US"/>
          </a:p>
        </p:txBody>
      </p:sp>
    </p:spTree>
    <p:extLst>
      <p:ext uri="{BB962C8B-B14F-4D97-AF65-F5344CB8AC3E}">
        <p14:creationId xmlns:p14="http://schemas.microsoft.com/office/powerpoint/2010/main" val="3532935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animation shows environments that produce different types of precipitation, and aircraft sounding examples of each. </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4124" indent="-290047" eaLnBrk="0" hangingPunct="0">
              <a:spcBef>
                <a:spcPct val="30000"/>
              </a:spcBef>
              <a:defRPr sz="1200">
                <a:solidFill>
                  <a:schemeClr val="tx1"/>
                </a:solidFill>
                <a:latin typeface="Calibri" pitchFamily="34" charset="0"/>
              </a:defRPr>
            </a:lvl2pPr>
            <a:lvl3pPr marL="1160189" indent="-232038" eaLnBrk="0" hangingPunct="0">
              <a:spcBef>
                <a:spcPct val="30000"/>
              </a:spcBef>
              <a:defRPr sz="1200">
                <a:solidFill>
                  <a:schemeClr val="tx1"/>
                </a:solidFill>
                <a:latin typeface="Calibri" pitchFamily="34" charset="0"/>
              </a:defRPr>
            </a:lvl3pPr>
            <a:lvl4pPr marL="1624264" indent="-232038" eaLnBrk="0" hangingPunct="0">
              <a:spcBef>
                <a:spcPct val="30000"/>
              </a:spcBef>
              <a:defRPr sz="1200">
                <a:solidFill>
                  <a:schemeClr val="tx1"/>
                </a:solidFill>
                <a:latin typeface="Calibri" pitchFamily="34" charset="0"/>
              </a:defRPr>
            </a:lvl4pPr>
            <a:lvl5pPr marL="2088340" indent="-232038" eaLnBrk="0" hangingPunct="0">
              <a:spcBef>
                <a:spcPct val="30000"/>
              </a:spcBef>
              <a:defRPr sz="1200">
                <a:solidFill>
                  <a:schemeClr val="tx1"/>
                </a:solidFill>
                <a:latin typeface="Calibri" pitchFamily="34" charset="0"/>
              </a:defRPr>
            </a:lvl5pPr>
            <a:lvl6pPr marL="2552416" indent="-232038" eaLnBrk="0" fontAlgn="base" hangingPunct="0">
              <a:spcBef>
                <a:spcPct val="30000"/>
              </a:spcBef>
              <a:spcAft>
                <a:spcPct val="0"/>
              </a:spcAft>
              <a:defRPr sz="1200">
                <a:solidFill>
                  <a:schemeClr val="tx1"/>
                </a:solidFill>
                <a:latin typeface="Calibri" pitchFamily="34" charset="0"/>
              </a:defRPr>
            </a:lvl6pPr>
            <a:lvl7pPr marL="3016491" indent="-232038" eaLnBrk="0" fontAlgn="base" hangingPunct="0">
              <a:spcBef>
                <a:spcPct val="30000"/>
              </a:spcBef>
              <a:spcAft>
                <a:spcPct val="0"/>
              </a:spcAft>
              <a:defRPr sz="1200">
                <a:solidFill>
                  <a:schemeClr val="tx1"/>
                </a:solidFill>
                <a:latin typeface="Calibri" pitchFamily="34" charset="0"/>
              </a:defRPr>
            </a:lvl7pPr>
            <a:lvl8pPr marL="3480567" indent="-232038" eaLnBrk="0" fontAlgn="base" hangingPunct="0">
              <a:spcBef>
                <a:spcPct val="30000"/>
              </a:spcBef>
              <a:spcAft>
                <a:spcPct val="0"/>
              </a:spcAft>
              <a:defRPr sz="1200">
                <a:solidFill>
                  <a:schemeClr val="tx1"/>
                </a:solidFill>
                <a:latin typeface="Calibri" pitchFamily="34" charset="0"/>
              </a:defRPr>
            </a:lvl8pPr>
            <a:lvl9pPr marL="3944642" indent="-23203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217832B-EC63-4EBC-94D9-E21D9577127D}" type="slidenum">
              <a:rPr lang="en-US" altLang="en-US" smtClean="0">
                <a:latin typeface="Verdana" pitchFamily="34" charset="0"/>
              </a:rPr>
              <a:pPr eaLnBrk="1" hangingPunct="1">
                <a:spcBef>
                  <a:spcPct val="0"/>
                </a:spcBef>
              </a:pPr>
              <a:t>27</a:t>
            </a:fld>
            <a:endParaRPr lang="en-US" altLang="en-US" smtClean="0">
              <a:latin typeface="Verdan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567999-EEE4-48B6-BCD1-6FA2D387E3A4}"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10083-CF6C-44B7-A8C0-39A0D29FA004}" type="slidenum">
              <a:rPr lang="en-US" smtClean="0"/>
              <a:t>‹#›</a:t>
            </a:fld>
            <a:endParaRPr lang="en-US"/>
          </a:p>
        </p:txBody>
      </p:sp>
    </p:spTree>
    <p:extLst>
      <p:ext uri="{BB962C8B-B14F-4D97-AF65-F5344CB8AC3E}">
        <p14:creationId xmlns:p14="http://schemas.microsoft.com/office/powerpoint/2010/main" val="2755572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567999-EEE4-48B6-BCD1-6FA2D387E3A4}"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10083-CF6C-44B7-A8C0-39A0D29FA004}" type="slidenum">
              <a:rPr lang="en-US" smtClean="0"/>
              <a:t>‹#›</a:t>
            </a:fld>
            <a:endParaRPr lang="en-US"/>
          </a:p>
        </p:txBody>
      </p:sp>
    </p:spTree>
    <p:extLst>
      <p:ext uri="{BB962C8B-B14F-4D97-AF65-F5344CB8AC3E}">
        <p14:creationId xmlns:p14="http://schemas.microsoft.com/office/powerpoint/2010/main" val="2190758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567999-EEE4-48B6-BCD1-6FA2D387E3A4}"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10083-CF6C-44B7-A8C0-39A0D29FA004}" type="slidenum">
              <a:rPr lang="en-US" smtClean="0"/>
              <a:t>‹#›</a:t>
            </a:fld>
            <a:endParaRPr lang="en-US"/>
          </a:p>
        </p:txBody>
      </p:sp>
    </p:spTree>
    <p:extLst>
      <p:ext uri="{BB962C8B-B14F-4D97-AF65-F5344CB8AC3E}">
        <p14:creationId xmlns:p14="http://schemas.microsoft.com/office/powerpoint/2010/main" val="2358564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567999-EEE4-48B6-BCD1-6FA2D387E3A4}"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10083-CF6C-44B7-A8C0-39A0D29FA004}" type="slidenum">
              <a:rPr lang="en-US" smtClean="0"/>
              <a:t>‹#›</a:t>
            </a:fld>
            <a:endParaRPr lang="en-US"/>
          </a:p>
        </p:txBody>
      </p:sp>
    </p:spTree>
    <p:extLst>
      <p:ext uri="{BB962C8B-B14F-4D97-AF65-F5344CB8AC3E}">
        <p14:creationId xmlns:p14="http://schemas.microsoft.com/office/powerpoint/2010/main" val="2829550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567999-EEE4-48B6-BCD1-6FA2D387E3A4}"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10083-CF6C-44B7-A8C0-39A0D29FA004}" type="slidenum">
              <a:rPr lang="en-US" smtClean="0"/>
              <a:t>‹#›</a:t>
            </a:fld>
            <a:endParaRPr lang="en-US"/>
          </a:p>
        </p:txBody>
      </p:sp>
    </p:spTree>
    <p:extLst>
      <p:ext uri="{BB962C8B-B14F-4D97-AF65-F5344CB8AC3E}">
        <p14:creationId xmlns:p14="http://schemas.microsoft.com/office/powerpoint/2010/main" val="820016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567999-EEE4-48B6-BCD1-6FA2D387E3A4}" type="datetimeFigureOut">
              <a:rPr lang="en-US" smtClean="0"/>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10083-CF6C-44B7-A8C0-39A0D29FA004}" type="slidenum">
              <a:rPr lang="en-US" smtClean="0"/>
              <a:t>‹#›</a:t>
            </a:fld>
            <a:endParaRPr lang="en-US"/>
          </a:p>
        </p:txBody>
      </p:sp>
    </p:spTree>
    <p:extLst>
      <p:ext uri="{BB962C8B-B14F-4D97-AF65-F5344CB8AC3E}">
        <p14:creationId xmlns:p14="http://schemas.microsoft.com/office/powerpoint/2010/main" val="980406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567999-EEE4-48B6-BCD1-6FA2D387E3A4}" type="datetimeFigureOut">
              <a:rPr lang="en-US" smtClean="0"/>
              <a:t>4/14/2016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610083-CF6C-44B7-A8C0-39A0D29FA004}" type="slidenum">
              <a:rPr lang="en-US" smtClean="0"/>
              <a:t>‹#›</a:t>
            </a:fld>
            <a:endParaRPr lang="en-US"/>
          </a:p>
        </p:txBody>
      </p:sp>
    </p:spTree>
    <p:extLst>
      <p:ext uri="{BB962C8B-B14F-4D97-AF65-F5344CB8AC3E}">
        <p14:creationId xmlns:p14="http://schemas.microsoft.com/office/powerpoint/2010/main" val="1710650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567999-EEE4-48B6-BCD1-6FA2D387E3A4}" type="datetimeFigureOut">
              <a:rPr lang="en-US" smtClean="0"/>
              <a:t>4/14/2016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610083-CF6C-44B7-A8C0-39A0D29FA004}" type="slidenum">
              <a:rPr lang="en-US" smtClean="0"/>
              <a:t>‹#›</a:t>
            </a:fld>
            <a:endParaRPr lang="en-US"/>
          </a:p>
        </p:txBody>
      </p:sp>
    </p:spTree>
    <p:extLst>
      <p:ext uri="{BB962C8B-B14F-4D97-AF65-F5344CB8AC3E}">
        <p14:creationId xmlns:p14="http://schemas.microsoft.com/office/powerpoint/2010/main" val="3922121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567999-EEE4-48B6-BCD1-6FA2D387E3A4}" type="datetimeFigureOut">
              <a:rPr lang="en-US" smtClean="0"/>
              <a:t>4/14/2016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610083-CF6C-44B7-A8C0-39A0D29FA004}" type="slidenum">
              <a:rPr lang="en-US" smtClean="0"/>
              <a:t>‹#›</a:t>
            </a:fld>
            <a:endParaRPr lang="en-US"/>
          </a:p>
        </p:txBody>
      </p:sp>
    </p:spTree>
    <p:extLst>
      <p:ext uri="{BB962C8B-B14F-4D97-AF65-F5344CB8AC3E}">
        <p14:creationId xmlns:p14="http://schemas.microsoft.com/office/powerpoint/2010/main" val="1229208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567999-EEE4-48B6-BCD1-6FA2D387E3A4}" type="datetimeFigureOut">
              <a:rPr lang="en-US" smtClean="0"/>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10083-CF6C-44B7-A8C0-39A0D29FA004}" type="slidenum">
              <a:rPr lang="en-US" smtClean="0"/>
              <a:t>‹#›</a:t>
            </a:fld>
            <a:endParaRPr lang="en-US"/>
          </a:p>
        </p:txBody>
      </p:sp>
    </p:spTree>
    <p:extLst>
      <p:ext uri="{BB962C8B-B14F-4D97-AF65-F5344CB8AC3E}">
        <p14:creationId xmlns:p14="http://schemas.microsoft.com/office/powerpoint/2010/main" val="354514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567999-EEE4-48B6-BCD1-6FA2D387E3A4}" type="datetimeFigureOut">
              <a:rPr lang="en-US" smtClean="0"/>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10083-CF6C-44B7-A8C0-39A0D29FA004}" type="slidenum">
              <a:rPr lang="en-US" smtClean="0"/>
              <a:t>‹#›</a:t>
            </a:fld>
            <a:endParaRPr lang="en-US"/>
          </a:p>
        </p:txBody>
      </p:sp>
    </p:spTree>
    <p:extLst>
      <p:ext uri="{BB962C8B-B14F-4D97-AF65-F5344CB8AC3E}">
        <p14:creationId xmlns:p14="http://schemas.microsoft.com/office/powerpoint/2010/main" val="4187558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567999-EEE4-48B6-BCD1-6FA2D387E3A4}" type="datetimeFigureOut">
              <a:rPr lang="en-US" smtClean="0"/>
              <a:t>4/14/2016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610083-CF6C-44B7-A8C0-39A0D29FA004}" type="slidenum">
              <a:rPr lang="en-US" smtClean="0"/>
              <a:t>‹#›</a:t>
            </a:fld>
            <a:endParaRPr lang="en-US"/>
          </a:p>
        </p:txBody>
      </p:sp>
    </p:spTree>
    <p:extLst>
      <p:ext uri="{BB962C8B-B14F-4D97-AF65-F5344CB8AC3E}">
        <p14:creationId xmlns:p14="http://schemas.microsoft.com/office/powerpoint/2010/main" val="606316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gif"/></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gif"/><Relationship Id="rId7"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spc.noaa.gov/exper/sounding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rucsoundings.noaa.gov/gwt/?start=lates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7772400" cy="1470025"/>
          </a:xfrm>
        </p:spPr>
        <p:txBody>
          <a:bodyPr/>
          <a:lstStyle/>
          <a:p>
            <a:r>
              <a:rPr lang="en-US" dirty="0" smtClean="0"/>
              <a:t>Upper Air Soundings</a:t>
            </a:r>
            <a:endParaRPr lang="en-US" dirty="0"/>
          </a:p>
        </p:txBody>
      </p:sp>
      <p:pic>
        <p:nvPicPr>
          <p:cNvPr id="4098" name="Picture 2" descr="http://www.crh.noaa.gov/images/grb/images/ua/UA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172" y="1981200"/>
            <a:ext cx="37338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974980"/>
            <a:ext cx="3712029" cy="3206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29000" y="6079285"/>
            <a:ext cx="2975495" cy="369332"/>
          </a:xfrm>
          <a:prstGeom prst="rect">
            <a:avLst/>
          </a:prstGeom>
          <a:noFill/>
        </p:spPr>
        <p:txBody>
          <a:bodyPr wrap="none" rtlCol="0">
            <a:spAutoFit/>
          </a:bodyPr>
          <a:lstStyle/>
          <a:p>
            <a:r>
              <a:rPr lang="en-US" dirty="0" smtClean="0"/>
              <a:t>Richard </a:t>
            </a:r>
            <a:r>
              <a:rPr lang="en-US" dirty="0" err="1" smtClean="0"/>
              <a:t>Mamrosh</a:t>
            </a:r>
            <a:r>
              <a:rPr lang="en-US" dirty="0" smtClean="0"/>
              <a:t> – NWS GRB</a:t>
            </a:r>
            <a:endParaRPr lang="en-US" dirty="0"/>
          </a:p>
        </p:txBody>
      </p:sp>
      <p:sp>
        <p:nvSpPr>
          <p:cNvPr id="5" name="TextBox 4"/>
          <p:cNvSpPr txBox="1"/>
          <p:nvPr/>
        </p:nvSpPr>
        <p:spPr>
          <a:xfrm>
            <a:off x="1568385" y="5486400"/>
            <a:ext cx="6203173" cy="369332"/>
          </a:xfrm>
          <a:prstGeom prst="rect">
            <a:avLst/>
          </a:prstGeom>
          <a:solidFill>
            <a:schemeClr val="accent6">
              <a:lumMod val="40000"/>
              <a:lumOff val="60000"/>
            </a:schemeClr>
          </a:solidFill>
        </p:spPr>
        <p:txBody>
          <a:bodyPr wrap="none" rtlCol="0">
            <a:spAutoFit/>
          </a:bodyPr>
          <a:lstStyle/>
          <a:p>
            <a:r>
              <a:rPr lang="en-US" dirty="0" smtClean="0"/>
              <a:t>How to understand and use radiosonde and forecast soundings  </a:t>
            </a:r>
            <a:endParaRPr lang="en-US" dirty="0"/>
          </a:p>
        </p:txBody>
      </p:sp>
    </p:spTree>
    <p:extLst>
      <p:ext uri="{BB962C8B-B14F-4D97-AF65-F5344CB8AC3E}">
        <p14:creationId xmlns:p14="http://schemas.microsoft.com/office/powerpoint/2010/main" val="4039486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553200" y="1676400"/>
            <a:ext cx="2149627" cy="2308324"/>
          </a:xfrm>
          <a:prstGeom prst="rect">
            <a:avLst/>
          </a:prstGeom>
          <a:noFill/>
        </p:spPr>
        <p:txBody>
          <a:bodyPr wrap="none" rtlCol="0">
            <a:spAutoFit/>
          </a:bodyPr>
          <a:lstStyle/>
          <a:p>
            <a:r>
              <a:rPr lang="en-US" dirty="0" smtClean="0"/>
              <a:t>If you want to see a </a:t>
            </a:r>
          </a:p>
          <a:p>
            <a:r>
              <a:rPr lang="en-US" dirty="0" smtClean="0"/>
              <a:t>forecast sounding,</a:t>
            </a:r>
          </a:p>
          <a:p>
            <a:r>
              <a:rPr lang="en-US" dirty="0" smtClean="0"/>
              <a:t>type in an airport,</a:t>
            </a:r>
          </a:p>
          <a:p>
            <a:r>
              <a:rPr lang="en-US" dirty="0" smtClean="0"/>
              <a:t>select the current or </a:t>
            </a:r>
          </a:p>
          <a:p>
            <a:r>
              <a:rPr lang="en-US" dirty="0" smtClean="0"/>
              <a:t>a future time, the </a:t>
            </a:r>
          </a:p>
          <a:p>
            <a:r>
              <a:rPr lang="en-US" dirty="0" smtClean="0"/>
              <a:t>number of forecast</a:t>
            </a:r>
          </a:p>
          <a:p>
            <a:r>
              <a:rPr lang="en-US" dirty="0" smtClean="0"/>
              <a:t>hours, and the </a:t>
            </a:r>
          </a:p>
          <a:p>
            <a:r>
              <a:rPr lang="en-US" dirty="0" smtClean="0"/>
              <a:t>forecast model.</a:t>
            </a:r>
            <a:endParaRPr lang="en-US" dirty="0"/>
          </a:p>
        </p:txBody>
      </p:sp>
    </p:spTree>
    <p:extLst>
      <p:ext uri="{BB962C8B-B14F-4D97-AF65-F5344CB8AC3E}">
        <p14:creationId xmlns:p14="http://schemas.microsoft.com/office/powerpoint/2010/main" val="3538456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553200" y="1676400"/>
            <a:ext cx="2029915" cy="2031325"/>
          </a:xfrm>
          <a:prstGeom prst="rect">
            <a:avLst/>
          </a:prstGeom>
          <a:noFill/>
        </p:spPr>
        <p:txBody>
          <a:bodyPr wrap="none" rtlCol="0">
            <a:spAutoFit/>
          </a:bodyPr>
          <a:lstStyle/>
          <a:p>
            <a:r>
              <a:rPr lang="en-US" dirty="0" smtClean="0"/>
              <a:t>If you would like to </a:t>
            </a:r>
          </a:p>
          <a:p>
            <a:r>
              <a:rPr lang="en-US" dirty="0" smtClean="0"/>
              <a:t>superimpose two</a:t>
            </a:r>
          </a:p>
          <a:p>
            <a:r>
              <a:rPr lang="en-US" dirty="0" smtClean="0"/>
              <a:t>or more soundings,</a:t>
            </a:r>
          </a:p>
          <a:p>
            <a:r>
              <a:rPr lang="en-US" dirty="0" smtClean="0"/>
              <a:t>hold down the </a:t>
            </a:r>
          </a:p>
          <a:p>
            <a:r>
              <a:rPr lang="en-US" dirty="0" smtClean="0"/>
              <a:t>shift key and click</a:t>
            </a:r>
          </a:p>
          <a:p>
            <a:r>
              <a:rPr lang="en-US" dirty="0" smtClean="0"/>
              <a:t>on the gray tabs </a:t>
            </a:r>
          </a:p>
          <a:p>
            <a:r>
              <a:rPr lang="en-US" dirty="0" smtClean="0"/>
              <a:t>at the bottom.</a:t>
            </a:r>
            <a:endParaRPr lang="en-US" dirty="0"/>
          </a:p>
        </p:txBody>
      </p:sp>
    </p:spTree>
    <p:extLst>
      <p:ext uri="{BB962C8B-B14F-4D97-AF65-F5344CB8AC3E}">
        <p14:creationId xmlns:p14="http://schemas.microsoft.com/office/powerpoint/2010/main" val="3693662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Use Soundings?</a:t>
            </a:r>
            <a:endParaRPr lang="en-US" dirty="0"/>
          </a:p>
        </p:txBody>
      </p:sp>
      <p:sp>
        <p:nvSpPr>
          <p:cNvPr id="3" name="Content Placeholder 2"/>
          <p:cNvSpPr>
            <a:spLocks noGrp="1"/>
          </p:cNvSpPr>
          <p:nvPr>
            <p:ph idx="1"/>
          </p:nvPr>
        </p:nvSpPr>
        <p:spPr>
          <a:xfrm>
            <a:off x="457200" y="1600201"/>
            <a:ext cx="8229600" cy="2819400"/>
          </a:xfrm>
        </p:spPr>
        <p:txBody>
          <a:bodyPr/>
          <a:lstStyle/>
          <a:p>
            <a:r>
              <a:rPr lang="en-US" dirty="0" smtClean="0"/>
              <a:t>Real time or forecast soundings can be useful in flight planning, and possibly during flight.</a:t>
            </a:r>
          </a:p>
          <a:p>
            <a:r>
              <a:rPr lang="en-US" dirty="0" smtClean="0"/>
              <a:t>Soundings can help a pilot determine where there might be clouds, precipitation, icing potential, and turbulence.</a:t>
            </a:r>
            <a:endParaRPr lang="en-US" dirty="0"/>
          </a:p>
        </p:txBody>
      </p:sp>
      <p:pic>
        <p:nvPicPr>
          <p:cNvPr id="5122" name="Picture 2" descr="http://www.ainonline.com/sites/default/files/styles/ain30_fullwidth_large_2x/public/uploads/webpiperaircraftm500_a2a_h_clouds.jpg?itok=5y-leF4y&amp;timestamp=144416388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343400"/>
            <a:ext cx="4049090" cy="1987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790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Sky Cover</a:t>
            </a:r>
            <a:endParaRPr lang="en-US" dirty="0"/>
          </a:p>
        </p:txBody>
      </p:sp>
      <p:sp>
        <p:nvSpPr>
          <p:cNvPr id="3" name="Content Placeholder 2"/>
          <p:cNvSpPr>
            <a:spLocks noGrp="1"/>
          </p:cNvSpPr>
          <p:nvPr>
            <p:ph idx="1"/>
          </p:nvPr>
        </p:nvSpPr>
        <p:spPr/>
        <p:txBody>
          <a:bodyPr/>
          <a:lstStyle/>
          <a:p>
            <a:r>
              <a:rPr lang="en-US" dirty="0" smtClean="0"/>
              <a:t>Real time and forecast soundings can be useful to determine where clouds </a:t>
            </a:r>
            <a:r>
              <a:rPr lang="en-US" u="sng" dirty="0" smtClean="0"/>
              <a:t>might</a:t>
            </a:r>
            <a:r>
              <a:rPr lang="en-US" dirty="0" smtClean="0"/>
              <a:t> be.</a:t>
            </a:r>
          </a:p>
          <a:p>
            <a:r>
              <a:rPr lang="en-US" dirty="0" smtClean="0"/>
              <a:t>Radiosondes have difficulty measuring 100% relative humidity at cold temperatures. </a:t>
            </a:r>
          </a:p>
          <a:p>
            <a:r>
              <a:rPr lang="en-US" dirty="0" smtClean="0"/>
              <a:t>Clouds are not always present at 100 % measured relative humidity. </a:t>
            </a:r>
          </a:p>
          <a:p>
            <a:r>
              <a:rPr lang="en-US" dirty="0" smtClean="0"/>
              <a:t>Virga may be present below saturated layers.</a:t>
            </a:r>
          </a:p>
          <a:p>
            <a:r>
              <a:rPr lang="en-US" dirty="0" smtClean="0"/>
              <a:t>Forecast soundings are not perfect.</a:t>
            </a:r>
            <a:endParaRPr lang="en-US" dirty="0"/>
          </a:p>
        </p:txBody>
      </p:sp>
      <p:sp>
        <p:nvSpPr>
          <p:cNvPr id="4" name="AutoShape 2" descr="data:image/jpeg;base64,/9j/4AAQSkZJRgABAQAAAQABAAD/2wCEAAkGBxAQEBAQEA8QEBAQDw0QDxANDw8ODw8NFREWFhURFRUYHSggGBolGxUTITEhJSkrLi4uFx8zODMsNygtLisBCgoKBQUFDgUFDisZExkrKysrKysrKysrKysrKysrKysrKysrKysrKysrKysrKysrKysrKysrKysrKysrKysrK//AABEIALUBFwMBIgACEQEDEQH/xAAbAAEAAwEBAQEAAAAAAAAAAAAAAQMEBQIGB//EAC0QAQABBAEEAQMCBgMAAAAAAAABAgMEESEFMUFREhMUYXGhFSIygZGx4fDx/8QAFAEBAAAAAAAAAAAAAAAAAAAAAP/EABQRAQAAAAAAAAAAAAAAAAAAAAD/2gAMAwEAAhEDEQA/AP3EAAAAAAAAAAAAAAAAAAAAAAAAAAAAAAAAAAAAAAAAAAAAAAAAAAAAAAAAAAAAAAAAAAAAAAAAAAAAAAAAAAETOgKqtcq/rwz3L3y7dlFV/U8g6dNW0suJc21ADzXciO8q5yYBcPNFcT2egAAAAAAAAAAAAAAAAAAAAAAAAAAFOV/TP6K7uZETqP3ZLt2qrvOon0DLFc/7TXVuO/8AZFdERPfbNkXPQN2DlxS6n141vvOvD5OiuYl1cPJ1HINVdW5mZ7s9X83vW1leXHpRTc1EzHMg1Wr8xGonj93qjMmPyzURVPOv7raaNcyC6cyZn1+FtOVP4Zq7kKJvc8A6P3E+WiiqJjcOJcyZWYuXPuYB2Rls5W+J/wAtQAAAAAAAAAAAAAAAADnZuTVTPeYj8N9dcUxuZ04vU8j58R2BNvPq+Ua5iZ/LqXr2qPl+Hztq3Mc9/wANf3Xzp+G/POgeZ1M7mdpuZERGo7vM0PFjGmqZmZ1Hv2Cq7uVFcujXYjtG/wBVf2sA5kyutXdSvuYfr/xFeJVxEf5BrsWtx8p8tNm1EcsH1KqY57Q9/dSDofOIebl2mYYvl8vL3Rbj3sFd25ysop/MK67e+37nz+PcF1dG1NVqd8K6snUvVN/yCyLlVMLbWTMeZhT9WJ7mo8A6tnOpmOe/7NVFyJ7OBbq012L35B1hTZvb48rgAAAAAAAAAV37nxpmQTN2I42Rdj2+fyMuqZV0XavM8A1dTy/lOqWS1TMvVNO11FIJ17LcRvcRyi5Wz/W1IOhqPJEbZqb2ybkx5BqqjSqa1U3dvPzgF1NT1VUyTW8zeBpuzE8MtdgputETwCrWnr6yJgiAT9dluVxO9tM0Qx5Fv0CmKp3/AKWxc3xHd5tW5nj91kWNT3B7idxz3IrmPKK+OzLXejYN9OR7W26+eHKi/wCNrLeTESDuWbnl1bNz5Rt81azIdXpuXTPEz3B1AAAAAAAAFOTb+UaXIkHHr6fPdTOPMO7MI+EegcH4THhfTHDfeqoidTDJmTTEcAwZMsM3tLci5tkqtz3BbF/0iciWSraOZBtjJ0j7uGGqmVdQOh91yuovU1fq5Ebe6JmAdC5Vzw0Wb/ty5rmHmb0g71N2Hmq9EOLGZMK7ucDs3chiu5cORez59sdzJmfIPo7OZBXk75fPW82aU/fyDvV5P5Y8vI321/y5tzM32U/cSDX9xMd3uMhz4vy901A6dGT+XRwsieYjv3cG13dPGuamP00D7TpGVNdOp8Oi+S6f1D6c/wDdS0z1eqatxOo32B9IM+HkRcp358tAAAAAAAIRKUVSDk59X8znXrm3crxoqnar+GRv2DjW8WqvwvuYdUU9uHbt48RGln0+NA+T+zqmezxVY0+r+3j0z1YEVdwfMxa29RgTPh9FY6bTE7bIx6fQPj7uDVT3hZbx9d30+ZiRVTx3h87kbidAw5FuPDJX6a7qiu3PfQM1VKi5b20XFVcgx3LWlFcNlcbUVWwZph4lpm28xbBnp2vppX2sXfZ0bXSa5jcRIOTFL3TS3XcGafCqLM+gebXDTarmEUY0z4a8bp9dU8RIJpncN+JTNcxHmV1HS6oiJmOW7Aw5pqidA39MxKrfd0kQkAAAAEAAAAAAAAI0kAAAlhudOoqnctwDmVdIo2ZXTKJp4jnTpkg+FysGqJnhjnFn0+/rxaZ3uO7Fd6VT4B8RVjT6VVY0+n19GB/N/S9ZPSflHEA+MjGmVtrp1Uz2d/8Ah80z2dXEwYjUz3BwsTpFVOp0+k6dZiKdTDfTTGiKIidg5d/pcTMzpmjocS+g0RAOLY6LETzp1LGNTT2iFyQeJoiSKIewEQkAAAEEgAAAAAAAAAAAAAAAAAAPMUp0AK6rUT4TTbiHsAhIAJQkAAAAAAAAECUAAAAAAAAAAAAACAEiAEiEgAAAAAAJQQCQAAAAAAAEAAAAAAACEgAACAAAAAAAAEgAgASAAkAAAQACQAA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AQEBAQEA8QEBAQDw0QDxANDw8ODw8NFREWFhURFRUYHSggGBolGxUTITEhJSkrLi4uFx8zODMsNygtLisBCgoKBQUFDgUFDisZExkrKysrKysrKysrKysrKysrKysrKysrKysrKysrKysrKysrKysrKysrKysrKysrKysrK//AABEIALUBFwMBIgACEQEDEQH/xAAbAAEAAwEBAQEAAAAAAAAAAAAAAQMEBQIGB//EAC0QAQABBAEEAQMCBgMAAAAAAAABAgMEESEFMUFREhMUYXGhFSIygZGx4fDx/8QAFAEBAAAAAAAAAAAAAAAAAAAAAP/EABQRAQAAAAAAAAAAAAAAAAAAAAD/2gAMAwEAAhEDEQA/AP3EAAAAAAAAAAAAAAAAAAAAAAAAAAAAAAAAAAAAAAAAAAAAAAAAAAAAAAAAAAAAAAAAAAAAAAAAAAAAAAAAAAETOgKqtcq/rwz3L3y7dlFV/U8g6dNW0suJc21ADzXciO8q5yYBcPNFcT2egAAAAAAAAAAAAAAAAAAAAAAAAAAFOV/TP6K7uZETqP3ZLt2qrvOon0DLFc/7TXVuO/8AZFdERPfbNkXPQN2DlxS6n141vvOvD5OiuYl1cPJ1HINVdW5mZ7s9X83vW1leXHpRTc1EzHMg1Wr8xGonj93qjMmPyzURVPOv7raaNcyC6cyZn1+FtOVP4Zq7kKJvc8A6P3E+WiiqJjcOJcyZWYuXPuYB2Rls5W+J/wAtQAAAAAAAAAAAAAAAADnZuTVTPeYj8N9dcUxuZ04vU8j58R2BNvPq+Ua5iZ/LqXr2qPl+Hztq3Mc9/wANf3Xzp+G/POgeZ1M7mdpuZERGo7vM0PFjGmqZmZ1Hv2Cq7uVFcujXYjtG/wBVf2sA5kyutXdSvuYfr/xFeJVxEf5BrsWtx8p8tNm1EcsH1KqY57Q9/dSDofOIebl2mYYvl8vL3Rbj3sFd25ysop/MK67e+37nz+PcF1dG1NVqd8K6snUvVN/yCyLlVMLbWTMeZhT9WJ7mo8A6tnOpmOe/7NVFyJ7OBbq012L35B1hTZvb48rgAAAAAAAAAV37nxpmQTN2I42Rdj2+fyMuqZV0XavM8A1dTy/lOqWS1TMvVNO11FIJ17LcRvcRyi5Wz/W1IOhqPJEbZqb2ybkx5BqqjSqa1U3dvPzgF1NT1VUyTW8zeBpuzE8MtdgputETwCrWnr6yJgiAT9dluVxO9tM0Qx5Fv0CmKp3/AKWxc3xHd5tW5nj91kWNT3B7idxz3IrmPKK+OzLXejYN9OR7W26+eHKi/wCNrLeTESDuWbnl1bNz5Rt81azIdXpuXTPEz3B1AAAAAAAAFOTb+UaXIkHHr6fPdTOPMO7MI+EegcH4THhfTHDfeqoidTDJmTTEcAwZMsM3tLci5tkqtz3BbF/0iciWSraOZBtjJ0j7uGGqmVdQOh91yuovU1fq5Ebe6JmAdC5Vzw0Wb/ty5rmHmb0g71N2Hmq9EOLGZMK7ucDs3chiu5cORez59sdzJmfIPo7OZBXk75fPW82aU/fyDvV5P5Y8vI321/y5tzM32U/cSDX9xMd3uMhz4vy901A6dGT+XRwsieYjv3cG13dPGuamP00D7TpGVNdOp8Oi+S6f1D6c/wDdS0z1eqatxOo32B9IM+HkRcp358tAAAAAAAIRKUVSDk59X8znXrm3crxoqnar+GRv2DjW8WqvwvuYdUU9uHbt48RGln0+NA+T+zqmezxVY0+r+3j0z1YEVdwfMxa29RgTPh9FY6bTE7bIx6fQPj7uDVT3hZbx9d30+ZiRVTx3h87kbidAw5FuPDJX6a7qiu3PfQM1VKi5b20XFVcgx3LWlFcNlcbUVWwZph4lpm28xbBnp2vppX2sXfZ0bXSa5jcRIOTFL3TS3XcGafCqLM+gebXDTarmEUY0z4a8bp9dU8RIJpncN+JTNcxHmV1HS6oiJmOW7Aw5pqidA39MxKrfd0kQkAAAAEAAAAAAAAI0kAAAlhudOoqnctwDmVdIo2ZXTKJp4jnTpkg+FysGqJnhjnFn0+/rxaZ3uO7Fd6VT4B8RVjT6VVY0+n19GB/N/S9ZPSflHEA+MjGmVtrp1Uz2d/8Ah80z2dXEwYjUz3BwsTpFVOp0+k6dZiKdTDfTTGiKIidg5d/pcTMzpmjocS+g0RAOLY6LETzp1LGNTT2iFyQeJoiSKIewEQkAAAEEgAAAAAAAAAAAAAAAAAAPMUp0AK6rUT4TTbiHsAhIAJQkAAAAAAAAECUAAAAAAAAAAAAACAEiAEiEgAAAAAAJQQCQAAAAAAAEAAAAAAACEgAACAAAAAAAAEgAgASAAkAAAQACQAA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191969"/>
            <a:ext cx="2209800" cy="1433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63332"/>
            <a:ext cx="2209800" cy="1433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4328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Desert Type Sounding</a:t>
            </a:r>
            <a:endParaRPr lang="en-US" dirty="0"/>
          </a:p>
        </p:txBody>
      </p:sp>
      <p:sp>
        <p:nvSpPr>
          <p:cNvPr id="7" name="TextBox 6"/>
          <p:cNvSpPr txBox="1"/>
          <p:nvPr/>
        </p:nvSpPr>
        <p:spPr>
          <a:xfrm>
            <a:off x="478971" y="4844534"/>
            <a:ext cx="838200" cy="369332"/>
          </a:xfrm>
          <a:prstGeom prst="rect">
            <a:avLst/>
          </a:prstGeom>
          <a:noFill/>
        </p:spPr>
        <p:txBody>
          <a:bodyPr wrap="square" rtlCol="0">
            <a:spAutoFit/>
          </a:bodyPr>
          <a:lstStyle/>
          <a:p>
            <a:r>
              <a:rPr lang="en-US" dirty="0" smtClean="0"/>
              <a:t>9,700’</a:t>
            </a:r>
            <a:endParaRPr lang="en-US" dirty="0"/>
          </a:p>
        </p:txBody>
      </p:sp>
      <p:sp>
        <p:nvSpPr>
          <p:cNvPr id="8" name="TextBox 7"/>
          <p:cNvSpPr txBox="1"/>
          <p:nvPr/>
        </p:nvSpPr>
        <p:spPr>
          <a:xfrm>
            <a:off x="2362200" y="6324600"/>
            <a:ext cx="5494902" cy="369332"/>
          </a:xfrm>
          <a:prstGeom prst="rect">
            <a:avLst/>
          </a:prstGeom>
          <a:noFill/>
        </p:spPr>
        <p:txBody>
          <a:bodyPr wrap="none" rtlCol="0">
            <a:spAutoFit/>
          </a:bodyPr>
          <a:lstStyle/>
          <a:p>
            <a:r>
              <a:rPr lang="en-US" dirty="0" smtClean="0"/>
              <a:t>METAR KTUS 292253Z 27012KT 10SM </a:t>
            </a:r>
            <a:r>
              <a:rPr lang="en-US" b="1" dirty="0" smtClean="0"/>
              <a:t>CLR </a:t>
            </a:r>
            <a:r>
              <a:rPr lang="en-US" dirty="0" smtClean="0"/>
              <a:t> 32/03 A2987</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31012"/>
            <a:ext cx="6553200" cy="4485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a:off x="1317171" y="5029200"/>
            <a:ext cx="3733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92825" y="5862935"/>
            <a:ext cx="1761636" cy="923330"/>
          </a:xfrm>
          <a:prstGeom prst="rect">
            <a:avLst/>
          </a:prstGeom>
          <a:noFill/>
        </p:spPr>
        <p:txBody>
          <a:bodyPr wrap="none" rtlCol="0">
            <a:spAutoFit/>
          </a:bodyPr>
          <a:lstStyle/>
          <a:p>
            <a:r>
              <a:rPr lang="en-US" dirty="0" err="1" smtClean="0"/>
              <a:t>Tuscon</a:t>
            </a:r>
            <a:r>
              <a:rPr lang="en-US" dirty="0" smtClean="0"/>
              <a:t>, Arizona</a:t>
            </a:r>
          </a:p>
          <a:p>
            <a:r>
              <a:rPr lang="en-US" dirty="0" smtClean="0"/>
              <a:t>Station Elevation</a:t>
            </a:r>
          </a:p>
          <a:p>
            <a:r>
              <a:rPr lang="en-US" dirty="0" smtClean="0"/>
              <a:t>2643 Feet</a:t>
            </a:r>
            <a:endParaRPr lang="en-US" dirty="0"/>
          </a:p>
        </p:txBody>
      </p:sp>
    </p:spTree>
    <p:extLst>
      <p:ext uri="{BB962C8B-B14F-4D97-AF65-F5344CB8AC3E}">
        <p14:creationId xmlns:p14="http://schemas.microsoft.com/office/powerpoint/2010/main" val="2659890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Fog at ground, clear above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74321"/>
            <a:ext cx="6781800" cy="4571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1"/>
          <p:cNvSpPr>
            <a:spLocks noChangeArrowheads="1"/>
          </p:cNvSpPr>
          <p:nvPr/>
        </p:nvSpPr>
        <p:spPr bwMode="auto">
          <a:xfrm>
            <a:off x="2438400" y="6214269"/>
            <a:ext cx="607730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1600" b="0" i="0" u="none" strike="noStrike" cap="none" normalizeH="0" baseline="0" dirty="0" smtClean="0">
                <a:ln>
                  <a:noFill/>
                </a:ln>
                <a:solidFill>
                  <a:schemeClr val="tx1"/>
                </a:solidFill>
                <a:effectLst/>
                <a:latin typeface="Arial Unicode MS" pitchFamily="34" charset="-128"/>
                <a:cs typeface="Arial" pitchFamily="34" charset="0"/>
              </a:rPr>
              <a:t> </a:t>
            </a:r>
            <a:r>
              <a:rPr lang="pl-PL" altLang="en-US" sz="1600" dirty="0">
                <a:latin typeface="Arial Unicode MS" pitchFamily="34" charset="-128"/>
                <a:cs typeface="Arial" pitchFamily="34" charset="0"/>
              </a:rPr>
              <a:t>KVBG </a:t>
            </a:r>
            <a:r>
              <a:rPr lang="pl-PL" altLang="en-US" sz="1600" dirty="0">
                <a:latin typeface="+mj-lt"/>
                <a:cs typeface="Arial" pitchFamily="34" charset="0"/>
              </a:rPr>
              <a:t>091055Z</a:t>
            </a:r>
            <a:r>
              <a:rPr lang="pl-PL" altLang="en-US" sz="1600" dirty="0">
                <a:latin typeface="Arial Unicode MS" pitchFamily="34" charset="-128"/>
                <a:cs typeface="Arial" pitchFamily="34" charset="0"/>
              </a:rPr>
              <a:t> AUTO 00000KT 1/4SM FG </a:t>
            </a:r>
            <a:r>
              <a:rPr lang="pl-PL" altLang="en-US" sz="1600" b="1" dirty="0">
                <a:latin typeface="Arial Unicode MS" pitchFamily="34" charset="-128"/>
                <a:cs typeface="Arial" pitchFamily="34" charset="0"/>
              </a:rPr>
              <a:t>VV001</a:t>
            </a:r>
            <a:r>
              <a:rPr lang="pl-PL" altLang="en-US" sz="1600" dirty="0">
                <a:latin typeface="Arial Unicode MS" pitchFamily="34" charset="-128"/>
                <a:cs typeface="Arial" pitchFamily="34" charset="0"/>
              </a:rPr>
              <a:t> 13/13 A2990</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402888" y="5791200"/>
            <a:ext cx="1801519" cy="923330"/>
          </a:xfrm>
          <a:prstGeom prst="rect">
            <a:avLst/>
          </a:prstGeom>
          <a:noFill/>
        </p:spPr>
        <p:txBody>
          <a:bodyPr wrap="none" rtlCol="0">
            <a:spAutoFit/>
          </a:bodyPr>
          <a:lstStyle/>
          <a:p>
            <a:r>
              <a:rPr lang="en-US" dirty="0" err="1" smtClean="0"/>
              <a:t>Vandenburg</a:t>
            </a:r>
            <a:r>
              <a:rPr lang="en-US" dirty="0"/>
              <a:t> </a:t>
            </a:r>
            <a:r>
              <a:rPr lang="en-US" dirty="0" smtClean="0"/>
              <a:t>AFB</a:t>
            </a:r>
          </a:p>
          <a:p>
            <a:r>
              <a:rPr lang="en-US" dirty="0" smtClean="0"/>
              <a:t>Station Elevation</a:t>
            </a:r>
          </a:p>
          <a:p>
            <a:r>
              <a:rPr lang="en-US" dirty="0" smtClean="0"/>
              <a:t>368 Feet</a:t>
            </a:r>
            <a:endParaRPr lang="en-US" dirty="0"/>
          </a:p>
        </p:txBody>
      </p:sp>
      <p:cxnSp>
        <p:nvCxnSpPr>
          <p:cNvPr id="7" name="Straight Arrow Connector 6"/>
          <p:cNvCxnSpPr/>
          <p:nvPr/>
        </p:nvCxnSpPr>
        <p:spPr>
          <a:xfrm>
            <a:off x="1905000" y="5562600"/>
            <a:ext cx="33147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43000" y="5377934"/>
            <a:ext cx="936171" cy="369332"/>
          </a:xfrm>
          <a:prstGeom prst="rect">
            <a:avLst/>
          </a:prstGeom>
          <a:noFill/>
        </p:spPr>
        <p:txBody>
          <a:bodyPr wrap="square" rtlCol="0">
            <a:spAutoFit/>
          </a:bodyPr>
          <a:lstStyle/>
          <a:p>
            <a:r>
              <a:rPr lang="en-US" dirty="0" smtClean="0"/>
              <a:t>492’</a:t>
            </a:r>
            <a:endParaRPr lang="en-US" dirty="0"/>
          </a:p>
        </p:txBody>
      </p:sp>
    </p:spTree>
    <p:extLst>
      <p:ext uri="{BB962C8B-B14F-4D97-AF65-F5344CB8AC3E}">
        <p14:creationId xmlns:p14="http://schemas.microsoft.com/office/powerpoint/2010/main" val="4115098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Shallow Low Level Moisture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600200"/>
            <a:ext cx="6686550"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1371600" y="5410200"/>
            <a:ext cx="3733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78971" y="5225534"/>
            <a:ext cx="838200" cy="369332"/>
          </a:xfrm>
          <a:prstGeom prst="rect">
            <a:avLst/>
          </a:prstGeom>
          <a:noFill/>
        </p:spPr>
        <p:txBody>
          <a:bodyPr wrap="square" rtlCol="0">
            <a:spAutoFit/>
          </a:bodyPr>
          <a:lstStyle/>
          <a:p>
            <a:r>
              <a:rPr lang="en-US" dirty="0" smtClean="0"/>
              <a:t>3,400’</a:t>
            </a:r>
            <a:endParaRPr lang="en-US" dirty="0"/>
          </a:p>
        </p:txBody>
      </p:sp>
      <p:sp>
        <p:nvSpPr>
          <p:cNvPr id="8" name="TextBox 7"/>
          <p:cNvSpPr txBox="1"/>
          <p:nvPr/>
        </p:nvSpPr>
        <p:spPr>
          <a:xfrm>
            <a:off x="2362200" y="6324600"/>
            <a:ext cx="5826852" cy="369332"/>
          </a:xfrm>
          <a:prstGeom prst="rect">
            <a:avLst/>
          </a:prstGeom>
          <a:noFill/>
        </p:spPr>
        <p:txBody>
          <a:bodyPr wrap="none" rtlCol="0">
            <a:spAutoFit/>
          </a:bodyPr>
          <a:lstStyle/>
          <a:p>
            <a:r>
              <a:rPr lang="en-US" dirty="0" smtClean="0"/>
              <a:t>METAR KMSP 292255Z 06011KT 10SM </a:t>
            </a:r>
            <a:r>
              <a:rPr lang="en-US" b="1" dirty="0" smtClean="0"/>
              <a:t>BKN025</a:t>
            </a:r>
            <a:r>
              <a:rPr lang="en-US" dirty="0" smtClean="0"/>
              <a:t> 13/07 A3011</a:t>
            </a:r>
            <a:endParaRPr lang="en-US" dirty="0"/>
          </a:p>
        </p:txBody>
      </p:sp>
      <p:sp>
        <p:nvSpPr>
          <p:cNvPr id="10" name="TextBox 9"/>
          <p:cNvSpPr txBox="1"/>
          <p:nvPr/>
        </p:nvSpPr>
        <p:spPr>
          <a:xfrm>
            <a:off x="404327" y="5862935"/>
            <a:ext cx="1800493" cy="923330"/>
          </a:xfrm>
          <a:prstGeom prst="rect">
            <a:avLst/>
          </a:prstGeom>
          <a:noFill/>
        </p:spPr>
        <p:txBody>
          <a:bodyPr wrap="none" rtlCol="0">
            <a:spAutoFit/>
          </a:bodyPr>
          <a:lstStyle/>
          <a:p>
            <a:r>
              <a:rPr lang="en-US" dirty="0" smtClean="0"/>
              <a:t>Minneapolis, MN</a:t>
            </a:r>
          </a:p>
          <a:p>
            <a:r>
              <a:rPr lang="en-US" dirty="0" smtClean="0"/>
              <a:t>Station Elevation</a:t>
            </a:r>
          </a:p>
          <a:p>
            <a:r>
              <a:rPr lang="en-US" dirty="0" smtClean="0"/>
              <a:t>842 Feet</a:t>
            </a:r>
            <a:endParaRPr lang="en-US" dirty="0"/>
          </a:p>
        </p:txBody>
      </p:sp>
      <p:sp>
        <p:nvSpPr>
          <p:cNvPr id="3" name="TextBox 2"/>
          <p:cNvSpPr txBox="1"/>
          <p:nvPr/>
        </p:nvSpPr>
        <p:spPr>
          <a:xfrm>
            <a:off x="298302" y="1644770"/>
            <a:ext cx="2063898" cy="2585323"/>
          </a:xfrm>
          <a:prstGeom prst="rect">
            <a:avLst/>
          </a:prstGeom>
          <a:noFill/>
        </p:spPr>
        <p:txBody>
          <a:bodyPr wrap="none" rtlCol="0">
            <a:spAutoFit/>
          </a:bodyPr>
          <a:lstStyle/>
          <a:p>
            <a:r>
              <a:rPr lang="en-US" dirty="0" smtClean="0"/>
              <a:t>Remember that</a:t>
            </a:r>
          </a:p>
          <a:p>
            <a:r>
              <a:rPr lang="en-US" dirty="0" smtClean="0"/>
              <a:t>the levels depicted </a:t>
            </a:r>
          </a:p>
          <a:p>
            <a:r>
              <a:rPr lang="en-US" dirty="0" smtClean="0"/>
              <a:t>in soundings are</a:t>
            </a:r>
          </a:p>
          <a:p>
            <a:r>
              <a:rPr lang="en-US" dirty="0" smtClean="0"/>
              <a:t>pressure altitude, </a:t>
            </a:r>
          </a:p>
          <a:p>
            <a:r>
              <a:rPr lang="en-US" dirty="0" smtClean="0"/>
              <a:t>and you need to</a:t>
            </a:r>
          </a:p>
          <a:p>
            <a:r>
              <a:rPr lang="en-US" dirty="0" smtClean="0"/>
              <a:t>subtract airport</a:t>
            </a:r>
          </a:p>
          <a:p>
            <a:r>
              <a:rPr lang="en-US" dirty="0" smtClean="0"/>
              <a:t>elevation to achieve</a:t>
            </a:r>
          </a:p>
          <a:p>
            <a:r>
              <a:rPr lang="en-US" dirty="0" smtClean="0"/>
              <a:t>approximate </a:t>
            </a:r>
          </a:p>
          <a:p>
            <a:r>
              <a:rPr lang="en-US" dirty="0" smtClean="0"/>
              <a:t>height AGL.</a:t>
            </a:r>
            <a:endParaRPr lang="en-US" dirty="0"/>
          </a:p>
        </p:txBody>
      </p:sp>
    </p:spTree>
    <p:extLst>
      <p:ext uri="{BB962C8B-B14F-4D97-AF65-F5344CB8AC3E}">
        <p14:creationId xmlns:p14="http://schemas.microsoft.com/office/powerpoint/2010/main" val="2517676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Cloudy and Light Snow</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3049" y="1467639"/>
            <a:ext cx="6629400" cy="4785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17267" y="5791200"/>
            <a:ext cx="1761636" cy="923330"/>
          </a:xfrm>
          <a:prstGeom prst="rect">
            <a:avLst/>
          </a:prstGeom>
          <a:noFill/>
        </p:spPr>
        <p:txBody>
          <a:bodyPr wrap="none" rtlCol="0">
            <a:spAutoFit/>
          </a:bodyPr>
          <a:lstStyle/>
          <a:p>
            <a:r>
              <a:rPr lang="en-US" dirty="0" smtClean="0"/>
              <a:t>Barrow, Alaska</a:t>
            </a:r>
          </a:p>
          <a:p>
            <a:r>
              <a:rPr lang="en-US" dirty="0" smtClean="0"/>
              <a:t>Station Elevation</a:t>
            </a:r>
          </a:p>
          <a:p>
            <a:r>
              <a:rPr lang="en-US" dirty="0" smtClean="0"/>
              <a:t>49 Feet</a:t>
            </a:r>
            <a:endParaRPr lang="en-US" dirty="0"/>
          </a:p>
        </p:txBody>
      </p:sp>
      <p:sp>
        <p:nvSpPr>
          <p:cNvPr id="6" name="TextBox 5"/>
          <p:cNvSpPr txBox="1"/>
          <p:nvPr/>
        </p:nvSpPr>
        <p:spPr>
          <a:xfrm>
            <a:off x="2366513" y="6322524"/>
            <a:ext cx="6587637" cy="369332"/>
          </a:xfrm>
          <a:prstGeom prst="rect">
            <a:avLst/>
          </a:prstGeom>
          <a:noFill/>
        </p:spPr>
        <p:txBody>
          <a:bodyPr wrap="none" rtlCol="0">
            <a:spAutoFit/>
          </a:bodyPr>
          <a:lstStyle/>
          <a:p>
            <a:r>
              <a:rPr lang="en-US" dirty="0" smtClean="0"/>
              <a:t>METAR PABR 091153Z 35015KT 9SM –SN  </a:t>
            </a:r>
            <a:r>
              <a:rPr lang="en-US" b="1" dirty="0" smtClean="0"/>
              <a:t>OVC026</a:t>
            </a:r>
            <a:r>
              <a:rPr lang="en-US" dirty="0" smtClean="0"/>
              <a:t>  M02/M06 A3003</a:t>
            </a:r>
            <a:endParaRPr lang="en-US" dirty="0"/>
          </a:p>
        </p:txBody>
      </p:sp>
      <p:cxnSp>
        <p:nvCxnSpPr>
          <p:cNvPr id="7" name="Straight Arrow Connector 6"/>
          <p:cNvCxnSpPr/>
          <p:nvPr/>
        </p:nvCxnSpPr>
        <p:spPr>
          <a:xfrm>
            <a:off x="1509623" y="5280970"/>
            <a:ext cx="27051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27853" y="5117068"/>
            <a:ext cx="936171" cy="369332"/>
          </a:xfrm>
          <a:prstGeom prst="rect">
            <a:avLst/>
          </a:prstGeom>
          <a:noFill/>
        </p:spPr>
        <p:txBody>
          <a:bodyPr wrap="square" rtlCol="0">
            <a:spAutoFit/>
          </a:bodyPr>
          <a:lstStyle/>
          <a:p>
            <a:r>
              <a:rPr lang="en-US" dirty="0" smtClean="0"/>
              <a:t>2,467’</a:t>
            </a:r>
            <a:endParaRPr lang="en-US" dirty="0"/>
          </a:p>
        </p:txBody>
      </p:sp>
    </p:spTree>
    <p:extLst>
      <p:ext uri="{BB962C8B-B14F-4D97-AF65-F5344CB8AC3E}">
        <p14:creationId xmlns:p14="http://schemas.microsoft.com/office/powerpoint/2010/main" val="27356995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Middle Clouds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858" y="1554191"/>
            <a:ext cx="6714226" cy="4540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990600" y="4572000"/>
            <a:ext cx="3429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200" y="4387334"/>
            <a:ext cx="914400" cy="369332"/>
          </a:xfrm>
          <a:prstGeom prst="rect">
            <a:avLst/>
          </a:prstGeom>
          <a:noFill/>
        </p:spPr>
        <p:txBody>
          <a:bodyPr wrap="square" rtlCol="0">
            <a:spAutoFit/>
          </a:bodyPr>
          <a:lstStyle/>
          <a:p>
            <a:r>
              <a:rPr lang="en-US" dirty="0" smtClean="0"/>
              <a:t>12,740’</a:t>
            </a:r>
            <a:endParaRPr lang="en-US" dirty="0"/>
          </a:p>
        </p:txBody>
      </p:sp>
      <p:sp>
        <p:nvSpPr>
          <p:cNvPr id="9" name="Rectangle 1"/>
          <p:cNvSpPr>
            <a:spLocks noChangeArrowheads="1"/>
          </p:cNvSpPr>
          <p:nvPr/>
        </p:nvSpPr>
        <p:spPr bwMode="auto">
          <a:xfrm>
            <a:off x="2438400" y="6214269"/>
            <a:ext cx="24237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en-US" sz="1600" b="0" i="0" u="none" strike="noStrike" cap="none" normalizeH="0" baseline="0" dirty="0" smtClean="0">
                <a:ln>
                  <a:noFill/>
                </a:ln>
                <a:solidFill>
                  <a:schemeClr val="tx1"/>
                </a:solidFill>
                <a:effectLst/>
                <a:latin typeface="Arial Unicode MS" pitchFamily="34" charset="-128"/>
                <a:cs typeface="Arial" pitchFamily="34" charset="0"/>
              </a:rPr>
              <a:t> </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2559587" y="6183491"/>
            <a:ext cx="5581977" cy="369332"/>
          </a:xfrm>
          <a:prstGeom prst="rect">
            <a:avLst/>
          </a:prstGeom>
          <a:noFill/>
        </p:spPr>
        <p:txBody>
          <a:bodyPr wrap="none" rtlCol="0">
            <a:spAutoFit/>
          </a:bodyPr>
          <a:lstStyle/>
          <a:p>
            <a:r>
              <a:rPr lang="en-US" dirty="0"/>
              <a:t>KRDU 271151Z 00000KT 10SM FEW120 M04/M08 A3023 </a:t>
            </a:r>
          </a:p>
        </p:txBody>
      </p:sp>
      <p:sp>
        <p:nvSpPr>
          <p:cNvPr id="11" name="TextBox 10"/>
          <p:cNvSpPr txBox="1"/>
          <p:nvPr/>
        </p:nvSpPr>
        <p:spPr>
          <a:xfrm>
            <a:off x="402888" y="5791200"/>
            <a:ext cx="1801519" cy="923330"/>
          </a:xfrm>
          <a:prstGeom prst="rect">
            <a:avLst/>
          </a:prstGeom>
          <a:noFill/>
        </p:spPr>
        <p:txBody>
          <a:bodyPr wrap="none" rtlCol="0">
            <a:spAutoFit/>
          </a:bodyPr>
          <a:lstStyle/>
          <a:p>
            <a:r>
              <a:rPr lang="en-US" dirty="0" smtClean="0"/>
              <a:t>Raleigh Durham</a:t>
            </a:r>
          </a:p>
          <a:p>
            <a:r>
              <a:rPr lang="en-US" dirty="0" smtClean="0"/>
              <a:t>Station Elevation</a:t>
            </a:r>
          </a:p>
          <a:p>
            <a:r>
              <a:rPr lang="en-US" dirty="0" smtClean="0"/>
              <a:t>435 Feet</a:t>
            </a:r>
            <a:endParaRPr lang="en-US" dirty="0"/>
          </a:p>
        </p:txBody>
      </p:sp>
      <p:sp>
        <p:nvSpPr>
          <p:cNvPr id="12" name="TextBox 11"/>
          <p:cNvSpPr txBox="1"/>
          <p:nvPr/>
        </p:nvSpPr>
        <p:spPr>
          <a:xfrm>
            <a:off x="402888" y="2057400"/>
            <a:ext cx="1425912" cy="738664"/>
          </a:xfrm>
          <a:prstGeom prst="rect">
            <a:avLst/>
          </a:prstGeom>
          <a:noFill/>
        </p:spPr>
        <p:txBody>
          <a:bodyPr wrap="square" rtlCol="0">
            <a:spAutoFit/>
          </a:bodyPr>
          <a:lstStyle/>
          <a:p>
            <a:r>
              <a:rPr lang="en-US" sz="2400" dirty="0" smtClean="0">
                <a:latin typeface="Century Schoolbook" panose="02040604050505020304" pitchFamily="18" charset="0"/>
              </a:rPr>
              <a:t>Quiz?</a:t>
            </a:r>
          </a:p>
          <a:p>
            <a:endParaRPr lang="en-US" dirty="0"/>
          </a:p>
        </p:txBody>
      </p:sp>
    </p:spTree>
    <p:extLst>
      <p:ext uri="{BB962C8B-B14F-4D97-AF65-F5344CB8AC3E}">
        <p14:creationId xmlns:p14="http://schemas.microsoft.com/office/powerpoint/2010/main" val="68290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Sky Quiz</a:t>
            </a:r>
            <a:endParaRPr lang="en-US" dirty="0"/>
          </a:p>
        </p:txBody>
      </p:sp>
      <p:pic>
        <p:nvPicPr>
          <p:cNvPr id="1026" name="Picture 2" descr="http://kichiwall.com/wp-content/uploads/2014/01/Clou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4283375"/>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photoble.com/wp-content/uploads/2010/06/Magical-Cirrus-Clou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447800"/>
            <a:ext cx="302643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295399"/>
            <a:ext cx="3733800" cy="2831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www.wolken-online.de/images/wolken/altostratus/altostratus_translucidu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4267200"/>
            <a:ext cx="3200400" cy="24003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9600" y="4126400"/>
            <a:ext cx="3352800" cy="2541100"/>
          </a:xfrm>
          <a:prstGeom prst="rect">
            <a:avLst/>
          </a:prstGeom>
          <a:solidFill>
            <a:schemeClr val="bg2">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V="1">
            <a:off x="4052977" y="3657600"/>
            <a:ext cx="2590800" cy="545000"/>
          </a:xfrm>
          <a:prstGeom prst="straightConnector1">
            <a:avLst/>
          </a:prstGeom>
          <a:ln w="3492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9189" y="3762819"/>
            <a:ext cx="2915926" cy="369332"/>
          </a:xfrm>
          <a:prstGeom prst="rect">
            <a:avLst/>
          </a:prstGeom>
          <a:noFill/>
        </p:spPr>
        <p:txBody>
          <a:bodyPr wrap="none" rtlCol="0">
            <a:spAutoFit/>
          </a:bodyPr>
          <a:lstStyle/>
          <a:p>
            <a:r>
              <a:rPr lang="en-US" dirty="0" smtClean="0">
                <a:solidFill>
                  <a:schemeClr val="tx2"/>
                </a:solidFill>
              </a:rPr>
              <a:t>Low level moisture - cumulus</a:t>
            </a:r>
            <a:endParaRPr lang="en-US" dirty="0">
              <a:solidFill>
                <a:schemeClr val="tx2"/>
              </a:solidFill>
            </a:endParaRPr>
          </a:p>
        </p:txBody>
      </p:sp>
    </p:spTree>
    <p:extLst>
      <p:ext uri="{BB962C8B-B14F-4D97-AF65-F5344CB8AC3E}">
        <p14:creationId xmlns:p14="http://schemas.microsoft.com/office/powerpoint/2010/main" val="411509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Basics </a:t>
            </a:r>
            <a:endParaRPr lang="en-US" dirty="0"/>
          </a:p>
        </p:txBody>
      </p:sp>
      <p:sp>
        <p:nvSpPr>
          <p:cNvPr id="3" name="Content Placeholder 2"/>
          <p:cNvSpPr>
            <a:spLocks noGrp="1"/>
          </p:cNvSpPr>
          <p:nvPr>
            <p:ph idx="1"/>
          </p:nvPr>
        </p:nvSpPr>
        <p:spPr>
          <a:xfrm>
            <a:off x="381000" y="1253151"/>
            <a:ext cx="8229600" cy="2861649"/>
          </a:xfrm>
        </p:spPr>
        <p:txBody>
          <a:bodyPr>
            <a:normAutofit/>
          </a:bodyPr>
          <a:lstStyle/>
          <a:p>
            <a:r>
              <a:rPr lang="en-US" sz="2400" dirty="0" smtClean="0"/>
              <a:t>Weather balloons measure temperature, air pressure, relative humidity, and wind as they ascend to around 100,000 feet.</a:t>
            </a:r>
          </a:p>
          <a:p>
            <a:r>
              <a:rPr lang="en-US" sz="2400" dirty="0" smtClean="0"/>
              <a:t>They are launched at 1100 and 2300 UTC at around 70 locations in the United States.</a:t>
            </a:r>
          </a:p>
          <a:p>
            <a:r>
              <a:rPr lang="en-US" sz="2400" dirty="0" smtClean="0"/>
              <a:t>The data are used by forecasters in National Weather Service offices and in Numerical Weather Prediction models.</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4724400" y="3956649"/>
            <a:ext cx="3624619" cy="2413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http://www.nws.noaa.gov/om/coop/Coop-map/USCOO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901338"/>
            <a:ext cx="3567023" cy="2509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940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Sky Quiz</a:t>
            </a:r>
            <a:endParaRPr lang="en-US" dirty="0"/>
          </a:p>
        </p:txBody>
      </p:sp>
      <p:pic>
        <p:nvPicPr>
          <p:cNvPr id="1026" name="Picture 2" descr="http://kichiwall.com/wp-content/uploads/2014/01/Clou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694" y="1345005"/>
            <a:ext cx="2971799" cy="23197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photoble.com/wp-content/uploads/2010/06/Magical-Cirrus-Clou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4343400"/>
            <a:ext cx="3227717" cy="224472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ncrypted-tbn2.gstatic.com/images?q=tbn:ANd9GcShUNewxWfKUUMxO5YnA0RIXWnyuuxsw4DGRQ5_3Etcr5d3O4aS-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693" y="4261184"/>
            <a:ext cx="2971800" cy="234419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337816"/>
            <a:ext cx="3733800" cy="2906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09600" y="4126400"/>
            <a:ext cx="3352800" cy="2541100"/>
          </a:xfrm>
          <a:prstGeom prst="rect">
            <a:avLst/>
          </a:prstGeom>
          <a:solidFill>
            <a:schemeClr val="bg2">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4052977" y="3581400"/>
            <a:ext cx="2500223" cy="621201"/>
          </a:xfrm>
          <a:prstGeom prst="straightConnector1">
            <a:avLst/>
          </a:prstGeom>
          <a:ln w="349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052977" y="2790873"/>
            <a:ext cx="2500223" cy="1411729"/>
          </a:xfrm>
          <a:prstGeom prst="straightConnector1">
            <a:avLst/>
          </a:prstGeom>
          <a:ln w="3492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46185" y="3599612"/>
            <a:ext cx="2851230" cy="584775"/>
          </a:xfrm>
          <a:prstGeom prst="rect">
            <a:avLst/>
          </a:prstGeom>
          <a:noFill/>
        </p:spPr>
        <p:txBody>
          <a:bodyPr wrap="none" rtlCol="0">
            <a:spAutoFit/>
          </a:bodyPr>
          <a:lstStyle/>
          <a:p>
            <a:r>
              <a:rPr lang="en-US" sz="1600" dirty="0" smtClean="0">
                <a:solidFill>
                  <a:schemeClr val="tx2"/>
                </a:solidFill>
              </a:rPr>
              <a:t>Low and upper level moisture – </a:t>
            </a:r>
          </a:p>
          <a:p>
            <a:r>
              <a:rPr lang="en-US" sz="1600" dirty="0" smtClean="0">
                <a:solidFill>
                  <a:schemeClr val="tx2"/>
                </a:solidFill>
              </a:rPr>
              <a:t>cumulus and cirrus </a:t>
            </a:r>
            <a:endParaRPr lang="en-US" sz="1600" dirty="0">
              <a:solidFill>
                <a:schemeClr val="tx2"/>
              </a:solidFill>
            </a:endParaRPr>
          </a:p>
        </p:txBody>
      </p:sp>
    </p:spTree>
    <p:extLst>
      <p:ext uri="{BB962C8B-B14F-4D97-AF65-F5344CB8AC3E}">
        <p14:creationId xmlns:p14="http://schemas.microsoft.com/office/powerpoint/2010/main" val="113624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Sky Quiz</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219606"/>
            <a:ext cx="3962400" cy="3199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descr="http://i.huffpost.com/gen/1913703/thumbs/o-DUBAI-FOG-900.jpg?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322716"/>
            <a:ext cx="3505200" cy="24872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kichiwall.com/wp-content/uploads/2014/01/Clou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183" y="4114800"/>
            <a:ext cx="3570617" cy="26127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44183" y="1219606"/>
            <a:ext cx="3657600" cy="2693501"/>
          </a:xfrm>
          <a:prstGeom prst="rect">
            <a:avLst/>
          </a:prstGeom>
          <a:solidFill>
            <a:schemeClr val="bg2">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4343400" y="3733800"/>
            <a:ext cx="2137140" cy="304800"/>
          </a:xfrm>
          <a:prstGeom prst="straightConnector1">
            <a:avLst/>
          </a:prstGeom>
          <a:ln w="3492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23413" y="815610"/>
            <a:ext cx="3657600" cy="338554"/>
          </a:xfrm>
          <a:prstGeom prst="rect">
            <a:avLst/>
          </a:prstGeom>
          <a:noFill/>
        </p:spPr>
        <p:txBody>
          <a:bodyPr wrap="square" rtlCol="0">
            <a:spAutoFit/>
          </a:bodyPr>
          <a:lstStyle/>
          <a:p>
            <a:r>
              <a:rPr lang="en-US" sz="1600" dirty="0" smtClean="0">
                <a:solidFill>
                  <a:schemeClr val="tx2"/>
                </a:solidFill>
              </a:rPr>
              <a:t>shallow low level moisture – stratus </a:t>
            </a:r>
            <a:endParaRPr lang="en-US" sz="1600" dirty="0">
              <a:solidFill>
                <a:schemeClr val="tx2"/>
              </a:solidFill>
            </a:endParaRPr>
          </a:p>
        </p:txBody>
      </p:sp>
      <p:pic>
        <p:nvPicPr>
          <p:cNvPr id="9" name="Picture 6" descr="http://upload.wikimedia.org/wikipedia/commons/0/08/Roll-clou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1460" y="4436854"/>
            <a:ext cx="3581400" cy="2290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70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Sky Quiz</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656" y="1144648"/>
            <a:ext cx="3581400" cy="2573337"/>
          </a:xfrm>
          <a:prstGeom prst="rect">
            <a:avLst/>
          </a:prstGeom>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239696"/>
            <a:ext cx="4038600" cy="3179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Image result for sunny sk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79" y="4082344"/>
            <a:ext cx="3581400" cy="257929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93143" y="4033390"/>
            <a:ext cx="3713672" cy="2677205"/>
          </a:xfrm>
          <a:prstGeom prst="rect">
            <a:avLst/>
          </a:prstGeom>
          <a:solidFill>
            <a:schemeClr val="bg2">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4343400" y="3733800"/>
            <a:ext cx="1676400" cy="1666948"/>
          </a:xfrm>
          <a:prstGeom prst="straightConnector1">
            <a:avLst/>
          </a:prstGeom>
          <a:ln w="3492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46672" y="3718521"/>
            <a:ext cx="2279085" cy="338554"/>
          </a:xfrm>
          <a:prstGeom prst="rect">
            <a:avLst/>
          </a:prstGeom>
          <a:noFill/>
        </p:spPr>
        <p:txBody>
          <a:bodyPr wrap="none" rtlCol="0">
            <a:spAutoFit/>
          </a:bodyPr>
          <a:lstStyle/>
          <a:p>
            <a:r>
              <a:rPr lang="en-US" sz="1600" dirty="0" smtClean="0">
                <a:solidFill>
                  <a:schemeClr val="tx2"/>
                </a:solidFill>
              </a:rPr>
              <a:t>Very dry air – sunny skies</a:t>
            </a:r>
            <a:endParaRPr lang="en-US" sz="1600" dirty="0">
              <a:solidFill>
                <a:schemeClr val="tx2"/>
              </a:solidFill>
            </a:endParaRPr>
          </a:p>
        </p:txBody>
      </p:sp>
    </p:spTree>
    <p:extLst>
      <p:ext uri="{BB962C8B-B14F-4D97-AF65-F5344CB8AC3E}">
        <p14:creationId xmlns:p14="http://schemas.microsoft.com/office/powerpoint/2010/main" val="58825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Sky Quiz</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828800"/>
            <a:ext cx="44958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http://www.bogan.ca/data/uploads/images//clouds//stratus/Stratus(overcast)NS.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4" descr="https://upload.wikimedia.org/wikipedia/commons/thumb/b/b0/Clouds_CH7.jpg/1280px-Clouds_CH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667" y="4261991"/>
            <a:ext cx="3505200" cy="239841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encrypted-tbn1.gstatic.com/images?q=tbn:ANd9GcRtFyBzK9TlTEAQ5-y6LWtd-e1QGfy9teSBPyhsPVTIeBLQ80E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 y="1370001"/>
            <a:ext cx="3505200" cy="24568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18984" y="3849841"/>
            <a:ext cx="2828531" cy="338554"/>
          </a:xfrm>
          <a:prstGeom prst="rect">
            <a:avLst/>
          </a:prstGeom>
          <a:noFill/>
        </p:spPr>
        <p:txBody>
          <a:bodyPr wrap="none" rtlCol="0">
            <a:spAutoFit/>
          </a:bodyPr>
          <a:lstStyle/>
          <a:p>
            <a:r>
              <a:rPr lang="en-US" sz="1600" dirty="0" smtClean="0">
                <a:solidFill>
                  <a:schemeClr val="tx2"/>
                </a:solidFill>
              </a:rPr>
              <a:t>High thin moisture – ice crystals</a:t>
            </a:r>
            <a:endParaRPr lang="en-US" sz="1600" dirty="0">
              <a:solidFill>
                <a:schemeClr val="tx2"/>
              </a:solidFill>
            </a:endParaRPr>
          </a:p>
        </p:txBody>
      </p:sp>
      <p:sp>
        <p:nvSpPr>
          <p:cNvPr id="8" name="Rectangle 7"/>
          <p:cNvSpPr/>
          <p:nvPr/>
        </p:nvSpPr>
        <p:spPr>
          <a:xfrm>
            <a:off x="553528" y="4188395"/>
            <a:ext cx="3713672" cy="2596009"/>
          </a:xfrm>
          <a:prstGeom prst="rect">
            <a:avLst/>
          </a:prstGeom>
          <a:solidFill>
            <a:schemeClr val="bg2">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4343400" y="3352800"/>
            <a:ext cx="1447800" cy="1143000"/>
          </a:xfrm>
          <a:prstGeom prst="straightConnector1">
            <a:avLst/>
          </a:prstGeom>
          <a:ln w="34925">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0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Sky Quiz</a:t>
            </a:r>
            <a:endParaRPr lang="en-US" dirty="0"/>
          </a:p>
        </p:txBody>
      </p:sp>
      <p:pic>
        <p:nvPicPr>
          <p:cNvPr id="7170" name="Picture 2" descr="http://flyingadventures.files.wordpress.com/2013/01/between-layers-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371601"/>
            <a:ext cx="3505199"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theairlinepilots.com/pics/met/cbincu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114800"/>
            <a:ext cx="3505198" cy="2362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05363" y="1292796"/>
            <a:ext cx="3713672" cy="2596009"/>
          </a:xfrm>
          <a:prstGeom prst="rect">
            <a:avLst/>
          </a:prstGeom>
          <a:solidFill>
            <a:schemeClr val="bg2">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828800"/>
            <a:ext cx="3949853" cy="3707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a:off x="4419600" y="3429000"/>
            <a:ext cx="1828800" cy="914400"/>
          </a:xfrm>
          <a:prstGeom prst="straightConnector1">
            <a:avLst/>
          </a:prstGeom>
          <a:ln w="349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419600" y="3429000"/>
            <a:ext cx="1752600" cy="381001"/>
          </a:xfrm>
          <a:prstGeom prst="straightConnector1">
            <a:avLst/>
          </a:prstGeom>
          <a:ln w="3492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85800" y="954242"/>
            <a:ext cx="2483500" cy="338554"/>
          </a:xfrm>
          <a:prstGeom prst="rect">
            <a:avLst/>
          </a:prstGeom>
          <a:noFill/>
        </p:spPr>
        <p:txBody>
          <a:bodyPr wrap="none" rtlCol="0">
            <a:spAutoFit/>
          </a:bodyPr>
          <a:lstStyle/>
          <a:p>
            <a:r>
              <a:rPr lang="en-US" sz="1600" dirty="0" smtClean="0">
                <a:solidFill>
                  <a:schemeClr val="tx2"/>
                </a:solidFill>
              </a:rPr>
              <a:t>Flying between cloud layers</a:t>
            </a:r>
            <a:endParaRPr lang="en-US" sz="1600" dirty="0">
              <a:solidFill>
                <a:schemeClr val="tx2"/>
              </a:solidFill>
            </a:endParaRPr>
          </a:p>
        </p:txBody>
      </p:sp>
    </p:spTree>
    <p:extLst>
      <p:ext uri="{BB962C8B-B14F-4D97-AF65-F5344CB8AC3E}">
        <p14:creationId xmlns:p14="http://schemas.microsoft.com/office/powerpoint/2010/main" val="38704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Sky Quiz</a:t>
            </a:r>
            <a:endParaRPr lang="en-US" dirty="0"/>
          </a:p>
        </p:txBody>
      </p:sp>
      <p:pic>
        <p:nvPicPr>
          <p:cNvPr id="8194" name="Picture 2" descr="http://en.es-static.us/upl/2014/07/virga_Susan_Jensen_eastern_Washington_5-4-2012-e140535165321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269" y="1371600"/>
            <a:ext cx="3515261" cy="243839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virg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virg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00" name="Picture 8" descr="https://upload.wikimedia.org/wikipedia/commons/b/b8/Virga_clouds_in_Swed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702" y="4191000"/>
            <a:ext cx="350082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ttp://www.skewtlogpro.com/wp-content/uploads/2012/04/skewtlogp.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2563" y="1600200"/>
            <a:ext cx="4461163" cy="3962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05363" y="1292796"/>
            <a:ext cx="3713672" cy="2596009"/>
          </a:xfrm>
          <a:prstGeom prst="rect">
            <a:avLst/>
          </a:prstGeom>
          <a:solidFill>
            <a:schemeClr val="bg2">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4343400" y="2362200"/>
            <a:ext cx="2286000" cy="2133600"/>
          </a:xfrm>
          <a:prstGeom prst="straightConnector1">
            <a:avLst/>
          </a:prstGeom>
          <a:ln w="3492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5800" y="954242"/>
            <a:ext cx="2807628" cy="338554"/>
          </a:xfrm>
          <a:prstGeom prst="rect">
            <a:avLst/>
          </a:prstGeom>
          <a:noFill/>
        </p:spPr>
        <p:txBody>
          <a:bodyPr wrap="none" rtlCol="0">
            <a:spAutoFit/>
          </a:bodyPr>
          <a:lstStyle/>
          <a:p>
            <a:r>
              <a:rPr lang="en-US" sz="1600" dirty="0" smtClean="0">
                <a:solidFill>
                  <a:schemeClr val="tx2"/>
                </a:solidFill>
              </a:rPr>
              <a:t>Virga falling from middle clouds</a:t>
            </a:r>
            <a:endParaRPr lang="en-US" sz="1600" dirty="0">
              <a:solidFill>
                <a:schemeClr val="tx2"/>
              </a:solidFill>
            </a:endParaRPr>
          </a:p>
        </p:txBody>
      </p:sp>
      <p:sp>
        <p:nvSpPr>
          <p:cNvPr id="3" name="TextBox 2"/>
          <p:cNvSpPr txBox="1"/>
          <p:nvPr/>
        </p:nvSpPr>
        <p:spPr>
          <a:xfrm>
            <a:off x="5334000" y="5943600"/>
            <a:ext cx="2364430" cy="369332"/>
          </a:xfrm>
          <a:prstGeom prst="rect">
            <a:avLst/>
          </a:prstGeom>
          <a:noFill/>
        </p:spPr>
        <p:txBody>
          <a:bodyPr wrap="none" rtlCol="0">
            <a:spAutoFit/>
          </a:bodyPr>
          <a:lstStyle/>
          <a:p>
            <a:r>
              <a:rPr lang="en-US" dirty="0" smtClean="0"/>
              <a:t>Next Precipitation Type</a:t>
            </a:r>
            <a:endParaRPr lang="en-US" dirty="0"/>
          </a:p>
        </p:txBody>
      </p:sp>
    </p:spTree>
    <p:extLst>
      <p:ext uri="{BB962C8B-B14F-4D97-AF65-F5344CB8AC3E}">
        <p14:creationId xmlns:p14="http://schemas.microsoft.com/office/powerpoint/2010/main" val="56655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Precipitation Type</a:t>
            </a:r>
          </a:p>
        </p:txBody>
      </p:sp>
      <p:sp>
        <p:nvSpPr>
          <p:cNvPr id="3" name="Content Placeholder 2"/>
          <p:cNvSpPr>
            <a:spLocks noGrp="1"/>
          </p:cNvSpPr>
          <p:nvPr>
            <p:ph idx="1"/>
          </p:nvPr>
        </p:nvSpPr>
        <p:spPr/>
        <p:txBody>
          <a:bodyPr/>
          <a:lstStyle/>
          <a:p>
            <a:r>
              <a:rPr lang="en-US" dirty="0" smtClean="0"/>
              <a:t>Soundings can help a pilot determine what kind of precipitation might occur by showing </a:t>
            </a:r>
          </a:p>
          <a:p>
            <a:pPr lvl="1"/>
            <a:r>
              <a:rPr lang="en-US" dirty="0" smtClean="0"/>
              <a:t>The freezing level</a:t>
            </a:r>
          </a:p>
          <a:p>
            <a:pPr lvl="1"/>
            <a:r>
              <a:rPr lang="en-US" dirty="0" smtClean="0"/>
              <a:t>Presence of warm layers aloft</a:t>
            </a:r>
          </a:p>
          <a:p>
            <a:pPr lvl="1"/>
            <a:r>
              <a:rPr lang="en-US" dirty="0" smtClean="0"/>
              <a:t>Depth of cold air near the ground</a:t>
            </a:r>
          </a:p>
          <a:p>
            <a:pPr lvl="1"/>
            <a:r>
              <a:rPr lang="en-US" dirty="0" smtClean="0"/>
              <a:t>Probability of ice crystals</a:t>
            </a:r>
          </a:p>
          <a:p>
            <a:pPr lvl="1"/>
            <a:r>
              <a:rPr lang="en-US" dirty="0" smtClean="0"/>
              <a:t>Amount of moisture</a:t>
            </a:r>
          </a:p>
          <a:p>
            <a:pPr marL="457200" lvl="1" indent="0">
              <a:buNone/>
            </a:pPr>
            <a:endParaRPr lang="en-US" dirty="0" smtClean="0"/>
          </a:p>
          <a:p>
            <a:pPr lvl="1"/>
            <a:endParaRPr lang="en-US" dirty="0"/>
          </a:p>
        </p:txBody>
      </p:sp>
      <p:pic>
        <p:nvPicPr>
          <p:cNvPr id="12294" name="Picture 6" descr="https://www.colourbox.com/preview/2149457-snowflake-photo-on-a-white-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457200"/>
            <a:ext cx="990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www.colourbox.com/preview/2149457-snowflake-photo-on-a-white-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457200"/>
            <a:ext cx="9906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9297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z="3600" dirty="0" smtClean="0"/>
              <a:t>Precipitation Type of Winter Storms</a:t>
            </a:r>
          </a:p>
        </p:txBody>
      </p:sp>
      <p:sp>
        <p:nvSpPr>
          <p:cNvPr id="2048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1"/>
              </a:buClr>
              <a:buChar char="•"/>
              <a:defRPr sz="3200">
                <a:solidFill>
                  <a:schemeClr val="tx1"/>
                </a:solidFill>
                <a:latin typeface="Verdana" pitchFamily="34" charset="0"/>
              </a:defRPr>
            </a:lvl1pPr>
            <a:lvl2pPr marL="742950" indent="-285750" eaLnBrk="0" hangingPunct="0">
              <a:spcBef>
                <a:spcPct val="20000"/>
              </a:spcBef>
              <a:buClr>
                <a:schemeClr val="tx1"/>
              </a:buClr>
              <a:buChar char="•"/>
              <a:defRPr sz="2800">
                <a:solidFill>
                  <a:schemeClr val="tx1"/>
                </a:solidFill>
                <a:latin typeface="Verdana" pitchFamily="34" charset="0"/>
              </a:defRPr>
            </a:lvl2pPr>
            <a:lvl3pPr marL="1143000" indent="-228600" eaLnBrk="0" hangingPunct="0">
              <a:spcBef>
                <a:spcPct val="20000"/>
              </a:spcBef>
              <a:buClr>
                <a:schemeClr val="tx1"/>
              </a:buClr>
              <a:buChar char="•"/>
              <a:defRPr sz="2400">
                <a:solidFill>
                  <a:schemeClr val="tx1"/>
                </a:solidFill>
                <a:latin typeface="Verdana" pitchFamily="34" charset="0"/>
              </a:defRPr>
            </a:lvl3pPr>
            <a:lvl4pPr marL="1600200" indent="-228600" eaLnBrk="0" hangingPunct="0">
              <a:spcBef>
                <a:spcPct val="20000"/>
              </a:spcBef>
              <a:buClr>
                <a:schemeClr val="tx1"/>
              </a:buClr>
              <a:buChar char="•"/>
              <a:defRPr sz="2000">
                <a:solidFill>
                  <a:schemeClr val="tx1"/>
                </a:solidFill>
                <a:latin typeface="Verdana" pitchFamily="34" charset="0"/>
              </a:defRPr>
            </a:lvl4pPr>
            <a:lvl5pPr marL="2057400" indent="-228600" eaLnBrk="0" hangingPunct="0">
              <a:spcBef>
                <a:spcPct val="20000"/>
              </a:spcBef>
              <a:buClr>
                <a:schemeClr val="tx1"/>
              </a:buClr>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Verdana" pitchFamily="34" charset="0"/>
              </a:defRPr>
            </a:lvl9pPr>
          </a:lstStyle>
          <a:p>
            <a:pPr eaLnBrk="1" hangingPunct="1">
              <a:spcBef>
                <a:spcPct val="0"/>
              </a:spcBef>
              <a:buClrTx/>
              <a:buFontTx/>
              <a:buNone/>
            </a:pPr>
            <a:fld id="{9D62CDDC-BAC9-4596-B34F-B9C984009745}" type="slidenum">
              <a:rPr lang="en-US" altLang="en-US" sz="1400" smtClean="0">
                <a:latin typeface="Times New Roman" pitchFamily="18" charset="0"/>
              </a:rPr>
              <a:pPr eaLnBrk="1" hangingPunct="1">
                <a:spcBef>
                  <a:spcPct val="0"/>
                </a:spcBef>
                <a:buClrTx/>
                <a:buFontTx/>
                <a:buNone/>
              </a:pPr>
              <a:t>27</a:t>
            </a:fld>
            <a:endParaRPr lang="en-US" altLang="en-US" sz="1400" smtClean="0">
              <a:latin typeface="Times New Roman" pitchFamily="18" charset="0"/>
            </a:endParaRPr>
          </a:p>
        </p:txBody>
      </p:sp>
      <p:sp>
        <p:nvSpPr>
          <p:cNvPr id="20484" name="Content Placeholder 2"/>
          <p:cNvSpPr>
            <a:spLocks noGrp="1"/>
          </p:cNvSpPr>
          <p:nvPr>
            <p:ph idx="1"/>
          </p:nvPr>
        </p:nvSpPr>
        <p:spPr>
          <a:xfrm>
            <a:off x="152400" y="1524000"/>
            <a:ext cx="8642350" cy="1447800"/>
          </a:xfrm>
        </p:spPr>
        <p:txBody>
          <a:bodyPr/>
          <a:lstStyle/>
          <a:p>
            <a:r>
              <a:rPr lang="en-US" altLang="en-US" sz="2400" dirty="0" smtClean="0"/>
              <a:t>Soundings are very useful, as knowledge of the temperature structure in the lowest 5,000’ is necessary to successfully forecast precipitation type.  </a:t>
            </a:r>
          </a:p>
        </p:txBody>
      </p:sp>
      <p:pic>
        <p:nvPicPr>
          <p:cNvPr id="20485" name="Picture 6" descr="http://www.kdrv.com/wp-content/uploads/2013/09/Precip-Typ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909888"/>
            <a:ext cx="5334000"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a:spLocks noChangeArrowheads="1"/>
          </p:cNvSpPr>
          <p:nvPr/>
        </p:nvSpPr>
        <p:spPr bwMode="auto">
          <a:xfrm>
            <a:off x="2132013" y="2862263"/>
            <a:ext cx="685800" cy="290512"/>
          </a:xfrm>
          <a:prstGeom prst="roundRect">
            <a:avLst>
              <a:gd name="adj" fmla="val 16667"/>
            </a:avLst>
          </a:prstGeom>
          <a:solidFill>
            <a:schemeClr val="accent1">
              <a:alpha val="34117"/>
            </a:schemeClr>
          </a:solidFill>
          <a:ln w="38100" cap="sq" algn="ctr">
            <a:solidFill>
              <a:schemeClr val="accent2"/>
            </a:solidFill>
            <a:round/>
            <a:headEnd type="none" w="sm" len="sm"/>
            <a:tailEnd type="none" w="sm" len="sm"/>
          </a:ln>
        </p:spPr>
        <p:txBody>
          <a:bodyPr wrap="none"/>
          <a:lstStyle>
            <a:lvl1pPr eaLnBrk="0" hangingPunct="0">
              <a:spcBef>
                <a:spcPct val="20000"/>
              </a:spcBef>
              <a:buClr>
                <a:schemeClr val="tx1"/>
              </a:buClr>
              <a:buChar char="•"/>
              <a:defRPr sz="3200">
                <a:solidFill>
                  <a:schemeClr val="tx1"/>
                </a:solidFill>
                <a:latin typeface="Verdana" pitchFamily="34" charset="0"/>
              </a:defRPr>
            </a:lvl1pPr>
            <a:lvl2pPr marL="742950" indent="-285750" eaLnBrk="0" hangingPunct="0">
              <a:spcBef>
                <a:spcPct val="20000"/>
              </a:spcBef>
              <a:buClr>
                <a:schemeClr val="tx1"/>
              </a:buClr>
              <a:buChar char="•"/>
              <a:defRPr sz="2800">
                <a:solidFill>
                  <a:schemeClr val="tx1"/>
                </a:solidFill>
                <a:latin typeface="Verdana" pitchFamily="34" charset="0"/>
              </a:defRPr>
            </a:lvl2pPr>
            <a:lvl3pPr marL="1143000" indent="-228600" eaLnBrk="0" hangingPunct="0">
              <a:spcBef>
                <a:spcPct val="20000"/>
              </a:spcBef>
              <a:buClr>
                <a:schemeClr val="tx1"/>
              </a:buClr>
              <a:buChar char="•"/>
              <a:defRPr sz="2400">
                <a:solidFill>
                  <a:schemeClr val="tx1"/>
                </a:solidFill>
                <a:latin typeface="Verdana" pitchFamily="34" charset="0"/>
              </a:defRPr>
            </a:lvl3pPr>
            <a:lvl4pPr marL="1600200" indent="-228600" eaLnBrk="0" hangingPunct="0">
              <a:spcBef>
                <a:spcPct val="20000"/>
              </a:spcBef>
              <a:buClr>
                <a:schemeClr val="tx1"/>
              </a:buClr>
              <a:buChar char="•"/>
              <a:defRPr sz="2000">
                <a:solidFill>
                  <a:schemeClr val="tx1"/>
                </a:solidFill>
                <a:latin typeface="Verdana" pitchFamily="34" charset="0"/>
              </a:defRPr>
            </a:lvl4pPr>
            <a:lvl5pPr marL="2057400" indent="-228600" eaLnBrk="0" hangingPunct="0">
              <a:spcBef>
                <a:spcPct val="20000"/>
              </a:spcBef>
              <a:buClr>
                <a:schemeClr val="tx1"/>
              </a:buClr>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Verdana" pitchFamily="34" charset="0"/>
              </a:defRPr>
            </a:lvl9pPr>
          </a:lstStyle>
          <a:p>
            <a:pPr eaLnBrk="1" hangingPunct="1">
              <a:spcBef>
                <a:spcPct val="0"/>
              </a:spcBef>
              <a:buClrTx/>
              <a:buFontTx/>
              <a:buNone/>
            </a:pPr>
            <a:endParaRPr lang="en-US" altLang="en-US" sz="1800"/>
          </a:p>
        </p:txBody>
      </p:sp>
      <p:sp>
        <p:nvSpPr>
          <p:cNvPr id="10" name="Rounded Rectangle 9"/>
          <p:cNvSpPr>
            <a:spLocks noChangeArrowheads="1"/>
          </p:cNvSpPr>
          <p:nvPr/>
        </p:nvSpPr>
        <p:spPr bwMode="auto">
          <a:xfrm>
            <a:off x="3124200" y="2898775"/>
            <a:ext cx="685800" cy="290513"/>
          </a:xfrm>
          <a:prstGeom prst="roundRect">
            <a:avLst>
              <a:gd name="adj" fmla="val 16667"/>
            </a:avLst>
          </a:prstGeom>
          <a:solidFill>
            <a:schemeClr val="accent1">
              <a:alpha val="34117"/>
            </a:schemeClr>
          </a:solidFill>
          <a:ln w="38100" cap="sq" algn="ctr">
            <a:solidFill>
              <a:schemeClr val="accent2"/>
            </a:solidFill>
            <a:round/>
            <a:headEnd type="none" w="sm" len="sm"/>
            <a:tailEnd type="none" w="sm" len="sm"/>
          </a:ln>
        </p:spPr>
        <p:txBody>
          <a:bodyPr wrap="none"/>
          <a:lstStyle>
            <a:lvl1pPr eaLnBrk="0" hangingPunct="0">
              <a:spcBef>
                <a:spcPct val="20000"/>
              </a:spcBef>
              <a:buClr>
                <a:schemeClr val="tx1"/>
              </a:buClr>
              <a:buChar char="•"/>
              <a:defRPr sz="3200">
                <a:solidFill>
                  <a:schemeClr val="tx1"/>
                </a:solidFill>
                <a:latin typeface="Verdana" pitchFamily="34" charset="0"/>
              </a:defRPr>
            </a:lvl1pPr>
            <a:lvl2pPr marL="742950" indent="-285750" eaLnBrk="0" hangingPunct="0">
              <a:spcBef>
                <a:spcPct val="20000"/>
              </a:spcBef>
              <a:buClr>
                <a:schemeClr val="tx1"/>
              </a:buClr>
              <a:buChar char="•"/>
              <a:defRPr sz="2800">
                <a:solidFill>
                  <a:schemeClr val="tx1"/>
                </a:solidFill>
                <a:latin typeface="Verdana" pitchFamily="34" charset="0"/>
              </a:defRPr>
            </a:lvl2pPr>
            <a:lvl3pPr marL="1143000" indent="-228600" eaLnBrk="0" hangingPunct="0">
              <a:spcBef>
                <a:spcPct val="20000"/>
              </a:spcBef>
              <a:buClr>
                <a:schemeClr val="tx1"/>
              </a:buClr>
              <a:buChar char="•"/>
              <a:defRPr sz="2400">
                <a:solidFill>
                  <a:schemeClr val="tx1"/>
                </a:solidFill>
                <a:latin typeface="Verdana" pitchFamily="34" charset="0"/>
              </a:defRPr>
            </a:lvl3pPr>
            <a:lvl4pPr marL="1600200" indent="-228600" eaLnBrk="0" hangingPunct="0">
              <a:spcBef>
                <a:spcPct val="20000"/>
              </a:spcBef>
              <a:buClr>
                <a:schemeClr val="tx1"/>
              </a:buClr>
              <a:buChar char="•"/>
              <a:defRPr sz="2000">
                <a:solidFill>
                  <a:schemeClr val="tx1"/>
                </a:solidFill>
                <a:latin typeface="Verdana" pitchFamily="34" charset="0"/>
              </a:defRPr>
            </a:lvl4pPr>
            <a:lvl5pPr marL="2057400" indent="-228600" eaLnBrk="0" hangingPunct="0">
              <a:spcBef>
                <a:spcPct val="20000"/>
              </a:spcBef>
              <a:buClr>
                <a:schemeClr val="tx1"/>
              </a:buClr>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Verdana" pitchFamily="34" charset="0"/>
              </a:defRPr>
            </a:lvl9pPr>
          </a:lstStyle>
          <a:p>
            <a:pPr eaLnBrk="1" hangingPunct="1">
              <a:spcBef>
                <a:spcPct val="0"/>
              </a:spcBef>
              <a:buClrTx/>
              <a:buFontTx/>
              <a:buNone/>
            </a:pPr>
            <a:endParaRPr lang="en-US" altLang="en-US" sz="1800"/>
          </a:p>
        </p:txBody>
      </p:sp>
      <p:sp>
        <p:nvSpPr>
          <p:cNvPr id="12" name="Rounded Rectangle 11"/>
          <p:cNvSpPr>
            <a:spLocks noChangeArrowheads="1"/>
          </p:cNvSpPr>
          <p:nvPr/>
        </p:nvSpPr>
        <p:spPr bwMode="auto">
          <a:xfrm>
            <a:off x="4076700" y="2881313"/>
            <a:ext cx="1025525" cy="290512"/>
          </a:xfrm>
          <a:prstGeom prst="roundRect">
            <a:avLst>
              <a:gd name="adj" fmla="val 16667"/>
            </a:avLst>
          </a:prstGeom>
          <a:solidFill>
            <a:schemeClr val="accent1">
              <a:alpha val="34117"/>
            </a:schemeClr>
          </a:solidFill>
          <a:ln w="38100" cap="sq" algn="ctr">
            <a:solidFill>
              <a:schemeClr val="accent2"/>
            </a:solidFill>
            <a:round/>
            <a:headEnd type="none" w="sm" len="sm"/>
            <a:tailEnd type="none" w="sm" len="sm"/>
          </a:ln>
        </p:spPr>
        <p:txBody>
          <a:bodyPr wrap="none"/>
          <a:lstStyle>
            <a:lvl1pPr eaLnBrk="0" hangingPunct="0">
              <a:spcBef>
                <a:spcPct val="20000"/>
              </a:spcBef>
              <a:buClr>
                <a:schemeClr val="tx1"/>
              </a:buClr>
              <a:buChar char="•"/>
              <a:defRPr sz="3200">
                <a:solidFill>
                  <a:schemeClr val="tx1"/>
                </a:solidFill>
                <a:latin typeface="Verdana" pitchFamily="34" charset="0"/>
              </a:defRPr>
            </a:lvl1pPr>
            <a:lvl2pPr marL="742950" indent="-285750" eaLnBrk="0" hangingPunct="0">
              <a:spcBef>
                <a:spcPct val="20000"/>
              </a:spcBef>
              <a:buClr>
                <a:schemeClr val="tx1"/>
              </a:buClr>
              <a:buChar char="•"/>
              <a:defRPr sz="2800">
                <a:solidFill>
                  <a:schemeClr val="tx1"/>
                </a:solidFill>
                <a:latin typeface="Verdana" pitchFamily="34" charset="0"/>
              </a:defRPr>
            </a:lvl2pPr>
            <a:lvl3pPr marL="1143000" indent="-228600" eaLnBrk="0" hangingPunct="0">
              <a:spcBef>
                <a:spcPct val="20000"/>
              </a:spcBef>
              <a:buClr>
                <a:schemeClr val="tx1"/>
              </a:buClr>
              <a:buChar char="•"/>
              <a:defRPr sz="2400">
                <a:solidFill>
                  <a:schemeClr val="tx1"/>
                </a:solidFill>
                <a:latin typeface="Verdana" pitchFamily="34" charset="0"/>
              </a:defRPr>
            </a:lvl3pPr>
            <a:lvl4pPr marL="1600200" indent="-228600" eaLnBrk="0" hangingPunct="0">
              <a:spcBef>
                <a:spcPct val="20000"/>
              </a:spcBef>
              <a:buClr>
                <a:schemeClr val="tx1"/>
              </a:buClr>
              <a:buChar char="•"/>
              <a:defRPr sz="2000">
                <a:solidFill>
                  <a:schemeClr val="tx1"/>
                </a:solidFill>
                <a:latin typeface="Verdana" pitchFamily="34" charset="0"/>
              </a:defRPr>
            </a:lvl4pPr>
            <a:lvl5pPr marL="2057400" indent="-228600" eaLnBrk="0" hangingPunct="0">
              <a:spcBef>
                <a:spcPct val="20000"/>
              </a:spcBef>
              <a:buClr>
                <a:schemeClr val="tx1"/>
              </a:buClr>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Verdana" pitchFamily="34" charset="0"/>
              </a:defRPr>
            </a:lvl9pPr>
          </a:lstStyle>
          <a:p>
            <a:pPr eaLnBrk="1" hangingPunct="1">
              <a:spcBef>
                <a:spcPct val="0"/>
              </a:spcBef>
              <a:buClrTx/>
              <a:buFontTx/>
              <a:buNone/>
            </a:pPr>
            <a:endParaRPr lang="en-US" altLang="en-US" sz="1800"/>
          </a:p>
        </p:txBody>
      </p:sp>
      <p:sp>
        <p:nvSpPr>
          <p:cNvPr id="14" name="Rounded Rectangle 13"/>
          <p:cNvSpPr>
            <a:spLocks noChangeArrowheads="1"/>
          </p:cNvSpPr>
          <p:nvPr/>
        </p:nvSpPr>
        <p:spPr bwMode="auto">
          <a:xfrm>
            <a:off x="5254625" y="2873375"/>
            <a:ext cx="771525" cy="290513"/>
          </a:xfrm>
          <a:prstGeom prst="roundRect">
            <a:avLst>
              <a:gd name="adj" fmla="val 16667"/>
            </a:avLst>
          </a:prstGeom>
          <a:solidFill>
            <a:schemeClr val="accent1">
              <a:alpha val="34117"/>
            </a:schemeClr>
          </a:solidFill>
          <a:ln w="38100" cap="sq" algn="ctr">
            <a:solidFill>
              <a:schemeClr val="accent2"/>
            </a:solidFill>
            <a:round/>
            <a:headEnd type="none" w="sm" len="sm"/>
            <a:tailEnd type="none" w="sm" len="sm"/>
          </a:ln>
        </p:spPr>
        <p:txBody>
          <a:bodyPr wrap="none"/>
          <a:lstStyle>
            <a:lvl1pPr eaLnBrk="0" hangingPunct="0">
              <a:spcBef>
                <a:spcPct val="20000"/>
              </a:spcBef>
              <a:buClr>
                <a:schemeClr val="tx1"/>
              </a:buClr>
              <a:buChar char="•"/>
              <a:defRPr sz="3200">
                <a:solidFill>
                  <a:schemeClr val="tx1"/>
                </a:solidFill>
                <a:latin typeface="Verdana" pitchFamily="34" charset="0"/>
              </a:defRPr>
            </a:lvl1pPr>
            <a:lvl2pPr marL="742950" indent="-285750" eaLnBrk="0" hangingPunct="0">
              <a:spcBef>
                <a:spcPct val="20000"/>
              </a:spcBef>
              <a:buClr>
                <a:schemeClr val="tx1"/>
              </a:buClr>
              <a:buChar char="•"/>
              <a:defRPr sz="2800">
                <a:solidFill>
                  <a:schemeClr val="tx1"/>
                </a:solidFill>
                <a:latin typeface="Verdana" pitchFamily="34" charset="0"/>
              </a:defRPr>
            </a:lvl2pPr>
            <a:lvl3pPr marL="1143000" indent="-228600" eaLnBrk="0" hangingPunct="0">
              <a:spcBef>
                <a:spcPct val="20000"/>
              </a:spcBef>
              <a:buClr>
                <a:schemeClr val="tx1"/>
              </a:buClr>
              <a:buChar char="•"/>
              <a:defRPr sz="2400">
                <a:solidFill>
                  <a:schemeClr val="tx1"/>
                </a:solidFill>
                <a:latin typeface="Verdana" pitchFamily="34" charset="0"/>
              </a:defRPr>
            </a:lvl3pPr>
            <a:lvl4pPr marL="1600200" indent="-228600" eaLnBrk="0" hangingPunct="0">
              <a:spcBef>
                <a:spcPct val="20000"/>
              </a:spcBef>
              <a:buClr>
                <a:schemeClr val="tx1"/>
              </a:buClr>
              <a:buChar char="•"/>
              <a:defRPr sz="2000">
                <a:solidFill>
                  <a:schemeClr val="tx1"/>
                </a:solidFill>
                <a:latin typeface="Verdana" pitchFamily="34" charset="0"/>
              </a:defRPr>
            </a:lvl4pPr>
            <a:lvl5pPr marL="2057400" indent="-228600" eaLnBrk="0" hangingPunct="0">
              <a:spcBef>
                <a:spcPct val="20000"/>
              </a:spcBef>
              <a:buClr>
                <a:schemeClr val="tx1"/>
              </a:buClr>
              <a:buChar char="•"/>
              <a:defRPr sz="2000">
                <a:solidFill>
                  <a:schemeClr val="tx1"/>
                </a:solidFill>
                <a:latin typeface="Verdana" pitchFamily="34" charset="0"/>
              </a:defRPr>
            </a:lvl5pPr>
            <a:lvl6pPr marL="2514600" indent="-228600" eaLnBrk="0" fontAlgn="base" hangingPunct="0">
              <a:spcBef>
                <a:spcPct val="20000"/>
              </a:spcBef>
              <a:spcAft>
                <a:spcPct val="0"/>
              </a:spcAft>
              <a:buClr>
                <a:schemeClr val="tx1"/>
              </a:buClr>
              <a:buChar char="•"/>
              <a:defRPr sz="2000">
                <a:solidFill>
                  <a:schemeClr val="tx1"/>
                </a:solidFill>
                <a:latin typeface="Verdana" pitchFamily="34" charset="0"/>
              </a:defRPr>
            </a:lvl6pPr>
            <a:lvl7pPr marL="2971800" indent="-228600" eaLnBrk="0" fontAlgn="base" hangingPunct="0">
              <a:spcBef>
                <a:spcPct val="20000"/>
              </a:spcBef>
              <a:spcAft>
                <a:spcPct val="0"/>
              </a:spcAft>
              <a:buClr>
                <a:schemeClr val="tx1"/>
              </a:buClr>
              <a:buChar char="•"/>
              <a:defRPr sz="2000">
                <a:solidFill>
                  <a:schemeClr val="tx1"/>
                </a:solidFill>
                <a:latin typeface="Verdana" pitchFamily="34" charset="0"/>
              </a:defRPr>
            </a:lvl7pPr>
            <a:lvl8pPr marL="3429000" indent="-228600" eaLnBrk="0" fontAlgn="base" hangingPunct="0">
              <a:spcBef>
                <a:spcPct val="20000"/>
              </a:spcBef>
              <a:spcAft>
                <a:spcPct val="0"/>
              </a:spcAft>
              <a:buClr>
                <a:schemeClr val="tx1"/>
              </a:buClr>
              <a:buChar char="•"/>
              <a:defRPr sz="2000">
                <a:solidFill>
                  <a:schemeClr val="tx1"/>
                </a:solidFill>
                <a:latin typeface="Verdana" pitchFamily="34" charset="0"/>
              </a:defRPr>
            </a:lvl8pPr>
            <a:lvl9pPr marL="3886200" indent="-228600" eaLnBrk="0" fontAlgn="base" hangingPunct="0">
              <a:spcBef>
                <a:spcPct val="20000"/>
              </a:spcBef>
              <a:spcAft>
                <a:spcPct val="0"/>
              </a:spcAft>
              <a:buClr>
                <a:schemeClr val="tx1"/>
              </a:buClr>
              <a:buChar char="•"/>
              <a:defRPr sz="2000">
                <a:solidFill>
                  <a:schemeClr val="tx1"/>
                </a:solidFill>
                <a:latin typeface="Verdana" pitchFamily="34" charset="0"/>
              </a:defRPr>
            </a:lvl9pPr>
          </a:lstStyle>
          <a:p>
            <a:pPr eaLnBrk="1" hangingPunct="1">
              <a:spcBef>
                <a:spcPct val="0"/>
              </a:spcBef>
              <a:buClrTx/>
              <a:buFontTx/>
              <a:buNone/>
            </a:pPr>
            <a:endParaRPr lang="en-US" altLang="en-US" sz="1800"/>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041525"/>
            <a:ext cx="5803900" cy="414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2888" y="2606675"/>
            <a:ext cx="4948237"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050" y="2157413"/>
            <a:ext cx="4573588" cy="395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pic>
        <p:nvPicPr>
          <p:cNvPr id="11"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313" y="2089150"/>
            <a:ext cx="3852862" cy="405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1922673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2"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Precipitation Type Quiz</a:t>
            </a:r>
            <a:endParaRPr lang="en-US" dirty="0"/>
          </a:p>
        </p:txBody>
      </p:sp>
      <p:sp>
        <p:nvSpPr>
          <p:cNvPr id="3" name="Content Placeholder 2"/>
          <p:cNvSpPr>
            <a:spLocks noGrp="1"/>
          </p:cNvSpPr>
          <p:nvPr>
            <p:ph idx="1"/>
          </p:nvPr>
        </p:nvSpPr>
        <p:spPr/>
        <p:txBody>
          <a:bodyPr/>
          <a:lstStyle/>
          <a:p>
            <a:r>
              <a:rPr lang="en-US" dirty="0" smtClean="0"/>
              <a:t>Temperatures usually must be -10c or colder in order to get snow (provided it does not melt on it’s way down). Need Ice Crystals. </a:t>
            </a:r>
          </a:p>
          <a:p>
            <a:r>
              <a:rPr lang="en-US" dirty="0" smtClean="0"/>
              <a:t>Moisture less than a few thousand feet deep usually produces drizzle or freezing drizzle.</a:t>
            </a:r>
          </a:p>
          <a:p>
            <a:r>
              <a:rPr lang="en-US" dirty="0" smtClean="0"/>
              <a:t>Snow can usually fall about 1,000’ through an above freezing environment before melting.  </a:t>
            </a:r>
            <a:endParaRPr lang="en-US" dirty="0"/>
          </a:p>
        </p:txBody>
      </p:sp>
    </p:spTree>
    <p:extLst>
      <p:ext uri="{BB962C8B-B14F-4D97-AF65-F5344CB8AC3E}">
        <p14:creationId xmlns:p14="http://schemas.microsoft.com/office/powerpoint/2010/main" val="2493524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Snow, Rain, Freezing Rain, Sleet?</a:t>
            </a:r>
            <a:endParaRPr lang="en-US" dirty="0"/>
          </a:p>
        </p:txBody>
      </p:sp>
      <p:pic>
        <p:nvPicPr>
          <p:cNvPr id="2050" name="Picture 2" descr="https://avwxworkshops.com/etips/images/Nonclassical-FZR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70912"/>
            <a:ext cx="6629400" cy="46169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66800" y="6096000"/>
            <a:ext cx="6781800" cy="646331"/>
          </a:xfrm>
          <a:prstGeom prst="rect">
            <a:avLst/>
          </a:prstGeom>
          <a:noFill/>
        </p:spPr>
        <p:txBody>
          <a:bodyPr wrap="square" rtlCol="0">
            <a:spAutoFit/>
          </a:bodyPr>
          <a:lstStyle/>
          <a:p>
            <a:r>
              <a:rPr lang="en-US" dirty="0" smtClean="0"/>
              <a:t>Answer: Not cold enough for snow, cold air too shallow for sleet, too</a:t>
            </a:r>
          </a:p>
          <a:p>
            <a:r>
              <a:rPr lang="en-US" dirty="0" smtClean="0"/>
              <a:t>cold at surface for rain, so </a:t>
            </a:r>
            <a:r>
              <a:rPr lang="en-US" b="1" dirty="0" smtClean="0"/>
              <a:t>freezing rain likely</a:t>
            </a:r>
            <a:r>
              <a:rPr lang="en-US" dirty="0" smtClean="0"/>
              <a:t>.</a:t>
            </a:r>
            <a:endParaRPr lang="en-US" dirty="0"/>
          </a:p>
        </p:txBody>
      </p:sp>
    </p:spTree>
    <p:extLst>
      <p:ext uri="{BB962C8B-B14F-4D97-AF65-F5344CB8AC3E}">
        <p14:creationId xmlns:p14="http://schemas.microsoft.com/office/powerpoint/2010/main" val="29444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Skew – T Plots</a:t>
            </a:r>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5" t="48638" r="-259" b="-17479"/>
          <a:stretch/>
        </p:blipFill>
        <p:spPr bwMode="auto">
          <a:xfrm>
            <a:off x="914400" y="1737360"/>
            <a:ext cx="68580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03034" y="5029200"/>
            <a:ext cx="6797966" cy="1477328"/>
          </a:xfrm>
          <a:prstGeom prst="rect">
            <a:avLst/>
          </a:prstGeom>
          <a:noFill/>
          <a:ln>
            <a:solidFill>
              <a:schemeClr val="accent1"/>
            </a:solidFill>
          </a:ln>
        </p:spPr>
        <p:txBody>
          <a:bodyPr wrap="square" rtlCol="0">
            <a:spAutoFit/>
          </a:bodyPr>
          <a:lstStyle/>
          <a:p>
            <a:r>
              <a:rPr lang="en-US" dirty="0" smtClean="0"/>
              <a:t>Temperature (C) –  red slanted lines     </a:t>
            </a:r>
          </a:p>
          <a:p>
            <a:r>
              <a:rPr lang="en-US" dirty="0" smtClean="0"/>
              <a:t>Dry </a:t>
            </a:r>
            <a:r>
              <a:rPr lang="en-US" dirty="0" err="1" smtClean="0"/>
              <a:t>Adiabats</a:t>
            </a:r>
            <a:r>
              <a:rPr lang="en-US" dirty="0" smtClean="0"/>
              <a:t> – blue lines                   Winds are plotted</a:t>
            </a:r>
          </a:p>
          <a:p>
            <a:r>
              <a:rPr lang="en-US" dirty="0" smtClean="0"/>
              <a:t>Moist </a:t>
            </a:r>
            <a:r>
              <a:rPr lang="en-US" dirty="0" err="1" smtClean="0"/>
              <a:t>Adiabats</a:t>
            </a:r>
            <a:r>
              <a:rPr lang="en-US" dirty="0" smtClean="0"/>
              <a:t> – orange lines           on scale to the right</a:t>
            </a:r>
          </a:p>
          <a:p>
            <a:r>
              <a:rPr lang="en-US" dirty="0" smtClean="0"/>
              <a:t>Mixing Ratio – gray lines </a:t>
            </a:r>
          </a:p>
          <a:p>
            <a:r>
              <a:rPr lang="en-US" dirty="0" smtClean="0"/>
              <a:t>Remember – data are plotted to pressure altitude, not to height AGL!!! </a:t>
            </a:r>
            <a:endParaRPr lang="en-US" dirty="0"/>
          </a:p>
        </p:txBody>
      </p:sp>
      <p:cxnSp>
        <p:nvCxnSpPr>
          <p:cNvPr id="5" name="Straight Connector 4"/>
          <p:cNvCxnSpPr/>
          <p:nvPr/>
        </p:nvCxnSpPr>
        <p:spPr>
          <a:xfrm flipH="1">
            <a:off x="3962400" y="1737360"/>
            <a:ext cx="1524000" cy="230124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4339087" y="2553419"/>
            <a:ext cx="1207698" cy="1578634"/>
          </a:xfrm>
          <a:custGeom>
            <a:avLst/>
            <a:gdLst>
              <a:gd name="connsiteX0" fmla="*/ 1207698 w 1207698"/>
              <a:gd name="connsiteY0" fmla="*/ 1578634 h 1578634"/>
              <a:gd name="connsiteX1" fmla="*/ 759124 w 1207698"/>
              <a:gd name="connsiteY1" fmla="*/ 1035170 h 1578634"/>
              <a:gd name="connsiteX2" fmla="*/ 353683 w 1207698"/>
              <a:gd name="connsiteY2" fmla="*/ 517585 h 1578634"/>
              <a:gd name="connsiteX3" fmla="*/ 0 w 1207698"/>
              <a:gd name="connsiteY3" fmla="*/ 0 h 1578634"/>
              <a:gd name="connsiteX4" fmla="*/ 0 w 1207698"/>
              <a:gd name="connsiteY4" fmla="*/ 0 h 1578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698" h="1578634">
                <a:moveTo>
                  <a:pt x="1207698" y="1578634"/>
                </a:moveTo>
                <a:cubicBezTo>
                  <a:pt x="1054579" y="1395322"/>
                  <a:pt x="901460" y="1212011"/>
                  <a:pt x="759124" y="1035170"/>
                </a:cubicBezTo>
                <a:cubicBezTo>
                  <a:pt x="616788" y="858329"/>
                  <a:pt x="480204" y="690113"/>
                  <a:pt x="353683" y="517585"/>
                </a:cubicBezTo>
                <a:cubicBezTo>
                  <a:pt x="227162" y="345057"/>
                  <a:pt x="0" y="0"/>
                  <a:pt x="0" y="0"/>
                </a:cubicBezTo>
                <a:lnTo>
                  <a:pt x="0" y="0"/>
                </a:lnTo>
              </a:path>
            </a:pathLst>
          </a:custGeom>
          <a:noFill/>
          <a:ln w="381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566087" y="2394344"/>
            <a:ext cx="187068" cy="1720456"/>
          </a:xfrm>
          <a:custGeom>
            <a:avLst/>
            <a:gdLst>
              <a:gd name="connsiteX0" fmla="*/ 187068 w 187068"/>
              <a:gd name="connsiteY0" fmla="*/ 1720456 h 1720456"/>
              <a:gd name="connsiteX1" fmla="*/ 161188 w 187068"/>
              <a:gd name="connsiteY1" fmla="*/ 1038969 h 1720456"/>
              <a:gd name="connsiteX2" fmla="*/ 92177 w 187068"/>
              <a:gd name="connsiteY2" fmla="*/ 366109 h 1720456"/>
              <a:gd name="connsiteX3" fmla="*/ 5913 w 187068"/>
              <a:gd name="connsiteY3" fmla="*/ 29679 h 1720456"/>
              <a:gd name="connsiteX4" fmla="*/ 14539 w 187068"/>
              <a:gd name="connsiteY4" fmla="*/ 38305 h 1720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68" h="1720456">
                <a:moveTo>
                  <a:pt x="187068" y="1720456"/>
                </a:moveTo>
                <a:cubicBezTo>
                  <a:pt x="182035" y="1492574"/>
                  <a:pt x="177003" y="1264693"/>
                  <a:pt x="161188" y="1038969"/>
                </a:cubicBezTo>
                <a:cubicBezTo>
                  <a:pt x="145373" y="813244"/>
                  <a:pt x="118056" y="534324"/>
                  <a:pt x="92177" y="366109"/>
                </a:cubicBezTo>
                <a:cubicBezTo>
                  <a:pt x="66298" y="197894"/>
                  <a:pt x="18853" y="84313"/>
                  <a:pt x="5913" y="29679"/>
                </a:cubicBezTo>
                <a:cubicBezTo>
                  <a:pt x="-7027" y="-24955"/>
                  <a:pt x="3756" y="6675"/>
                  <a:pt x="14539" y="38305"/>
                </a:cubicBezTo>
              </a:path>
            </a:pathLst>
          </a:custGeom>
          <a:noFill/>
          <a:ln w="412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V="1">
            <a:off x="2362200" y="2209800"/>
            <a:ext cx="990600" cy="1981200"/>
          </a:xfrm>
          <a:prstGeom prst="line">
            <a:avLst/>
          </a:prstGeom>
          <a:ln w="412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772400" y="2600235"/>
            <a:ext cx="866584" cy="1200329"/>
          </a:xfrm>
          <a:prstGeom prst="rect">
            <a:avLst/>
          </a:prstGeom>
          <a:noFill/>
        </p:spPr>
        <p:txBody>
          <a:bodyPr wrap="none" rtlCol="0">
            <a:spAutoFit/>
          </a:bodyPr>
          <a:lstStyle/>
          <a:p>
            <a:r>
              <a:rPr lang="en-US" dirty="0" smtClean="0"/>
              <a:t>Winds</a:t>
            </a:r>
          </a:p>
          <a:p>
            <a:r>
              <a:rPr lang="en-US" dirty="0" smtClean="0"/>
              <a:t>are</a:t>
            </a:r>
          </a:p>
          <a:p>
            <a:r>
              <a:rPr lang="en-US" dirty="0" smtClean="0"/>
              <a:t>plotted</a:t>
            </a:r>
          </a:p>
          <a:p>
            <a:r>
              <a:rPr lang="en-US" dirty="0" smtClean="0"/>
              <a:t>here</a:t>
            </a:r>
            <a:endParaRPr lang="en-US" dirty="0"/>
          </a:p>
        </p:txBody>
      </p:sp>
      <p:cxnSp>
        <p:nvCxnSpPr>
          <p:cNvPr id="7" name="Straight Arrow Connector 6"/>
          <p:cNvCxnSpPr/>
          <p:nvPr/>
        </p:nvCxnSpPr>
        <p:spPr>
          <a:xfrm flipH="1">
            <a:off x="7086600" y="2971800"/>
            <a:ext cx="685800" cy="12192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010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Snow, Sleet or Freezing Drizzle? </a:t>
            </a:r>
            <a:endParaRPr lang="en-US" dirty="0"/>
          </a:p>
        </p:txBody>
      </p:sp>
      <p:pic>
        <p:nvPicPr>
          <p:cNvPr id="3074" name="Picture 2" descr="https://avwxworkshops.com/etips/images/FreezingDrizzleSoundin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95400"/>
            <a:ext cx="6610350"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66800" y="6096000"/>
            <a:ext cx="6781800" cy="646331"/>
          </a:xfrm>
          <a:prstGeom prst="rect">
            <a:avLst/>
          </a:prstGeom>
          <a:noFill/>
        </p:spPr>
        <p:txBody>
          <a:bodyPr wrap="square" rtlCol="0">
            <a:spAutoFit/>
          </a:bodyPr>
          <a:lstStyle/>
          <a:p>
            <a:r>
              <a:rPr lang="en-US" dirty="0" smtClean="0"/>
              <a:t>Answer: Not cold enough for snow, no elevated warm layer for sleet,  so </a:t>
            </a:r>
            <a:r>
              <a:rPr lang="en-US" b="1" dirty="0" smtClean="0"/>
              <a:t>freezing drizzle likely</a:t>
            </a:r>
            <a:r>
              <a:rPr lang="en-US" dirty="0" smtClean="0"/>
              <a:t>.</a:t>
            </a:r>
            <a:endParaRPr lang="en-US" dirty="0"/>
          </a:p>
        </p:txBody>
      </p:sp>
    </p:spTree>
    <p:extLst>
      <p:ext uri="{BB962C8B-B14F-4D97-AF65-F5344CB8AC3E}">
        <p14:creationId xmlns:p14="http://schemas.microsoft.com/office/powerpoint/2010/main" val="197440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Snow, Rain, Freezing Rain, Sleet?</a:t>
            </a:r>
          </a:p>
        </p:txBody>
      </p:sp>
      <p:pic>
        <p:nvPicPr>
          <p:cNvPr id="4098" name="Picture 2" descr="http://tornadotitans.com/wp-content/uploads/2015/01/Screenshot-2015-01-01-08.34.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268" y="1295400"/>
            <a:ext cx="6062932" cy="4495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66800" y="6096000"/>
            <a:ext cx="7010400" cy="646331"/>
          </a:xfrm>
          <a:prstGeom prst="rect">
            <a:avLst/>
          </a:prstGeom>
          <a:noFill/>
        </p:spPr>
        <p:txBody>
          <a:bodyPr wrap="square" rtlCol="0">
            <a:spAutoFit/>
          </a:bodyPr>
          <a:lstStyle/>
          <a:p>
            <a:r>
              <a:rPr lang="en-US" dirty="0" smtClean="0"/>
              <a:t>Answer: Cold enough aloft for snow, but it would melt on the way down. Melted snow should freeze in cold air near the ground, so </a:t>
            </a:r>
            <a:r>
              <a:rPr lang="en-US" b="1" dirty="0" smtClean="0"/>
              <a:t>sleet is likely</a:t>
            </a:r>
            <a:r>
              <a:rPr lang="en-US" dirty="0" smtClean="0"/>
              <a:t>.</a:t>
            </a:r>
            <a:endParaRPr lang="en-US" dirty="0"/>
          </a:p>
        </p:txBody>
      </p:sp>
      <p:cxnSp>
        <p:nvCxnSpPr>
          <p:cNvPr id="5" name="Straight Connector 4"/>
          <p:cNvCxnSpPr/>
          <p:nvPr/>
        </p:nvCxnSpPr>
        <p:spPr>
          <a:xfrm flipV="1">
            <a:off x="3733800" y="3352800"/>
            <a:ext cx="1676400" cy="220980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04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Icing Possibilities</a:t>
            </a:r>
          </a:p>
        </p:txBody>
      </p:sp>
      <p:sp>
        <p:nvSpPr>
          <p:cNvPr id="3" name="Content Placeholder 2"/>
          <p:cNvSpPr>
            <a:spLocks noGrp="1"/>
          </p:cNvSpPr>
          <p:nvPr>
            <p:ph idx="1"/>
          </p:nvPr>
        </p:nvSpPr>
        <p:spPr>
          <a:xfrm>
            <a:off x="457200" y="1295400"/>
            <a:ext cx="8382000" cy="5181600"/>
          </a:xfrm>
        </p:spPr>
        <p:txBody>
          <a:bodyPr>
            <a:normAutofit fontScale="85000" lnSpcReduction="20000"/>
          </a:bodyPr>
          <a:lstStyle/>
          <a:p>
            <a:r>
              <a:rPr lang="en-US" sz="2800" dirty="0" smtClean="0"/>
              <a:t>Soundings can be useful to determine where icing environments may be present.</a:t>
            </a:r>
          </a:p>
          <a:p>
            <a:r>
              <a:rPr lang="en-US" sz="2800" dirty="0" smtClean="0"/>
              <a:t>Temperatures between -15C and 0C are usually most conducive to significant icing. The amount of icing partly depends on the lack or presence of ice forming nuclei, such as</a:t>
            </a:r>
          </a:p>
          <a:p>
            <a:endParaRPr lang="en-US" sz="2800" dirty="0" smtClean="0"/>
          </a:p>
          <a:p>
            <a:endParaRPr lang="en-US" sz="2800" dirty="0"/>
          </a:p>
          <a:p>
            <a:endParaRPr lang="en-US" sz="2800" dirty="0" smtClean="0"/>
          </a:p>
          <a:p>
            <a:endParaRPr lang="en-US" sz="2800" dirty="0"/>
          </a:p>
          <a:p>
            <a:endParaRPr lang="en-US" sz="2800" dirty="0" smtClean="0"/>
          </a:p>
          <a:p>
            <a:endParaRPr lang="en-US" sz="2800" dirty="0" smtClean="0"/>
          </a:p>
          <a:p>
            <a:endParaRPr lang="en-US" sz="2800" dirty="0"/>
          </a:p>
          <a:p>
            <a:r>
              <a:rPr lang="en-US" sz="2800" dirty="0" smtClean="0"/>
              <a:t>When temperatures are less than -20c there are primarily ice crystals, instead of </a:t>
            </a:r>
            <a:r>
              <a:rPr lang="en-US" sz="2800" dirty="0" err="1" smtClean="0"/>
              <a:t>supercooled</a:t>
            </a:r>
            <a:r>
              <a:rPr lang="en-US" sz="2800" dirty="0" smtClean="0"/>
              <a:t> water vapor.</a:t>
            </a:r>
            <a:endParaRPr lang="en-US"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2896" y="3276600"/>
            <a:ext cx="4762500"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42896" y="3276599"/>
            <a:ext cx="4762500" cy="1971675"/>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02119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Icing Possibilities</a:t>
            </a:r>
          </a:p>
        </p:txBody>
      </p:sp>
      <p:sp>
        <p:nvSpPr>
          <p:cNvPr id="4" name="AutoShape 2" descr="conceptual image of idealized cloud phases with associated temperatures"/>
          <p:cNvSpPr>
            <a:spLocks noChangeAspect="1" noChangeArrowheads="1"/>
          </p:cNvSpPr>
          <p:nvPr/>
        </p:nvSpPr>
        <p:spPr bwMode="auto">
          <a:xfrm>
            <a:off x="155575" y="-1371600"/>
            <a:ext cx="38100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5438"/>
            <a:ext cx="7620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33065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Icing Possibilities </a:t>
            </a:r>
            <a:endParaRPr lang="en-US" dirty="0"/>
          </a:p>
        </p:txBody>
      </p:sp>
      <p:cxnSp>
        <p:nvCxnSpPr>
          <p:cNvPr id="9" name="Straight Arrow Connector 8"/>
          <p:cNvCxnSpPr/>
          <p:nvPr/>
        </p:nvCxnSpPr>
        <p:spPr>
          <a:xfrm>
            <a:off x="1905000" y="5334000"/>
            <a:ext cx="27051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99" y="1298831"/>
            <a:ext cx="6999449" cy="5052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flipV="1">
            <a:off x="4038600" y="3581400"/>
            <a:ext cx="2057400" cy="20574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295400" y="5334000"/>
            <a:ext cx="6694649" cy="457200"/>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9745" y="5377934"/>
            <a:ext cx="1154227" cy="369332"/>
          </a:xfrm>
          <a:prstGeom prst="rect">
            <a:avLst/>
          </a:prstGeom>
          <a:noFill/>
        </p:spPr>
        <p:txBody>
          <a:bodyPr wrap="none" rtlCol="0">
            <a:spAutoFit/>
          </a:bodyPr>
          <a:lstStyle/>
          <a:p>
            <a:r>
              <a:rPr lang="en-US" dirty="0" err="1" smtClean="0"/>
              <a:t>Sfc</a:t>
            </a:r>
            <a:r>
              <a:rPr lang="en-US" dirty="0" smtClean="0"/>
              <a:t> -5,000’</a:t>
            </a:r>
            <a:endParaRPr lang="en-US" dirty="0"/>
          </a:p>
        </p:txBody>
      </p:sp>
      <p:sp>
        <p:nvSpPr>
          <p:cNvPr id="14" name="Rectangle 13"/>
          <p:cNvSpPr/>
          <p:nvPr/>
        </p:nvSpPr>
        <p:spPr>
          <a:xfrm>
            <a:off x="1297928" y="4905554"/>
            <a:ext cx="6694649" cy="457200"/>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74241" y="4946613"/>
            <a:ext cx="1072730" cy="369332"/>
          </a:xfrm>
          <a:prstGeom prst="rect">
            <a:avLst/>
          </a:prstGeom>
          <a:noFill/>
        </p:spPr>
        <p:txBody>
          <a:bodyPr wrap="none" rtlCol="0">
            <a:spAutoFit/>
          </a:bodyPr>
          <a:lstStyle/>
          <a:p>
            <a:r>
              <a:rPr lang="en-US" dirty="0" smtClean="0"/>
              <a:t>5-10,000’</a:t>
            </a:r>
            <a:endParaRPr lang="en-US" dirty="0"/>
          </a:p>
        </p:txBody>
      </p:sp>
      <p:sp>
        <p:nvSpPr>
          <p:cNvPr id="16" name="Rectangle 15"/>
          <p:cNvSpPr/>
          <p:nvPr/>
        </p:nvSpPr>
        <p:spPr>
          <a:xfrm>
            <a:off x="1295399" y="4485266"/>
            <a:ext cx="6694649" cy="419100"/>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9745" y="4485266"/>
            <a:ext cx="1189749" cy="369332"/>
          </a:xfrm>
          <a:prstGeom prst="rect">
            <a:avLst/>
          </a:prstGeom>
          <a:noFill/>
        </p:spPr>
        <p:txBody>
          <a:bodyPr wrap="none" rtlCol="0">
            <a:spAutoFit/>
          </a:bodyPr>
          <a:lstStyle/>
          <a:p>
            <a:r>
              <a:rPr lang="en-US" dirty="0" smtClean="0"/>
              <a:t>10-15,000’</a:t>
            </a:r>
            <a:endParaRPr lang="en-US" dirty="0"/>
          </a:p>
        </p:txBody>
      </p:sp>
      <p:sp>
        <p:nvSpPr>
          <p:cNvPr id="18" name="Rectangle 17"/>
          <p:cNvSpPr/>
          <p:nvPr/>
        </p:nvSpPr>
        <p:spPr>
          <a:xfrm>
            <a:off x="1297928" y="4038600"/>
            <a:ext cx="6694649" cy="446666"/>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9744" y="4108442"/>
            <a:ext cx="1189749" cy="369332"/>
          </a:xfrm>
          <a:prstGeom prst="rect">
            <a:avLst/>
          </a:prstGeom>
          <a:noFill/>
        </p:spPr>
        <p:txBody>
          <a:bodyPr wrap="none" rtlCol="0">
            <a:spAutoFit/>
          </a:bodyPr>
          <a:lstStyle/>
          <a:p>
            <a:r>
              <a:rPr lang="en-US" dirty="0" smtClean="0"/>
              <a:t>15-20,000’</a:t>
            </a:r>
            <a:endParaRPr lang="en-US" dirty="0"/>
          </a:p>
        </p:txBody>
      </p:sp>
    </p:spTree>
    <p:extLst>
      <p:ext uri="{BB962C8B-B14F-4D97-AF65-F5344CB8AC3E}">
        <p14:creationId xmlns:p14="http://schemas.microsoft.com/office/powerpoint/2010/main" val="123085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xit" presetSubtype="0" fill="hold" grpId="1" nodeType="withEffect">
                                  <p:stCondLst>
                                    <p:cond delay="0"/>
                                  </p:stCondLst>
                                  <p:childTnLst>
                                    <p:animEffect transition="out" filter="fade">
                                      <p:cBhvr>
                                        <p:cTn id="57" dur="500"/>
                                        <p:tgtEl>
                                          <p:spTgt spid="17"/>
                                        </p:tgtEl>
                                      </p:cBhvr>
                                    </p:animEffect>
                                    <p:set>
                                      <p:cBhvr>
                                        <p:cTn id="5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1" grpId="0"/>
      <p:bldP spid="11" grpId="1"/>
      <p:bldP spid="14" grpId="0" animBg="1"/>
      <p:bldP spid="14" grpId="1" animBg="1"/>
      <p:bldP spid="15" grpId="0"/>
      <p:bldP spid="15" grpId="1"/>
      <p:bldP spid="16" grpId="0" animBg="1"/>
      <p:bldP spid="16" grpId="1" animBg="1"/>
      <p:bldP spid="17" grpId="0"/>
      <p:bldP spid="17" grpId="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Icing Quiz</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03872"/>
            <a:ext cx="6619875" cy="479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206669" y="1560110"/>
            <a:ext cx="1693028" cy="2308324"/>
          </a:xfrm>
          <a:prstGeom prst="rect">
            <a:avLst/>
          </a:prstGeom>
          <a:noFill/>
        </p:spPr>
        <p:txBody>
          <a:bodyPr wrap="none" rtlCol="0">
            <a:spAutoFit/>
          </a:bodyPr>
          <a:lstStyle/>
          <a:p>
            <a:r>
              <a:rPr lang="en-US" dirty="0" smtClean="0"/>
              <a:t>Where is the</a:t>
            </a:r>
          </a:p>
          <a:p>
            <a:r>
              <a:rPr lang="en-US" dirty="0" smtClean="0"/>
              <a:t>greatest icing </a:t>
            </a:r>
          </a:p>
          <a:p>
            <a:r>
              <a:rPr lang="en-US" dirty="0" smtClean="0"/>
              <a:t>potential?</a:t>
            </a:r>
          </a:p>
          <a:p>
            <a:endParaRPr lang="en-US" dirty="0"/>
          </a:p>
          <a:p>
            <a:pPr marL="342900" indent="-342900">
              <a:buAutoNum type="alphaLcParenR"/>
            </a:pPr>
            <a:r>
              <a:rPr lang="en-US" dirty="0" smtClean="0"/>
              <a:t>No icing</a:t>
            </a:r>
          </a:p>
          <a:p>
            <a:pPr marL="342900" indent="-342900">
              <a:buAutoNum type="alphaLcParenR"/>
            </a:pPr>
            <a:r>
              <a:rPr lang="en-US" dirty="0" smtClean="0"/>
              <a:t>above 20k </a:t>
            </a:r>
            <a:r>
              <a:rPr lang="en-US" dirty="0" err="1" smtClean="0"/>
              <a:t>ft</a:t>
            </a:r>
            <a:endParaRPr lang="en-US" dirty="0" smtClean="0"/>
          </a:p>
          <a:p>
            <a:pPr marL="342900" indent="-342900">
              <a:buAutoNum type="alphaLcParenR"/>
            </a:pPr>
            <a:r>
              <a:rPr lang="en-US" dirty="0" smtClean="0"/>
              <a:t>above 7k </a:t>
            </a:r>
            <a:r>
              <a:rPr lang="en-US" dirty="0" err="1" smtClean="0"/>
              <a:t>ft</a:t>
            </a:r>
            <a:endParaRPr lang="en-US" dirty="0" smtClean="0"/>
          </a:p>
          <a:p>
            <a:pPr marL="342900" indent="-342900">
              <a:buAutoNum type="alphaLcParenR"/>
            </a:pPr>
            <a:r>
              <a:rPr lang="en-US" dirty="0" smtClean="0"/>
              <a:t>7-10 k </a:t>
            </a:r>
            <a:r>
              <a:rPr lang="en-US" dirty="0" err="1" smtClean="0"/>
              <a:t>ft</a:t>
            </a:r>
            <a:endParaRPr lang="en-US" dirty="0"/>
          </a:p>
        </p:txBody>
      </p:sp>
    </p:spTree>
    <p:extLst>
      <p:ext uri="{BB962C8B-B14F-4D97-AF65-F5344CB8AC3E}">
        <p14:creationId xmlns:p14="http://schemas.microsoft.com/office/powerpoint/2010/main" val="34518663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Icing Quiz</a:t>
            </a:r>
            <a:endParaRPr lang="en-US" dirty="0"/>
          </a:p>
        </p:txBody>
      </p:sp>
      <p:sp>
        <p:nvSpPr>
          <p:cNvPr id="4" name="TextBox 3"/>
          <p:cNvSpPr txBox="1"/>
          <p:nvPr/>
        </p:nvSpPr>
        <p:spPr>
          <a:xfrm>
            <a:off x="7206669" y="1560110"/>
            <a:ext cx="1693028" cy="2308324"/>
          </a:xfrm>
          <a:prstGeom prst="rect">
            <a:avLst/>
          </a:prstGeom>
          <a:noFill/>
        </p:spPr>
        <p:txBody>
          <a:bodyPr wrap="none" rtlCol="0">
            <a:spAutoFit/>
          </a:bodyPr>
          <a:lstStyle/>
          <a:p>
            <a:r>
              <a:rPr lang="en-US" dirty="0" smtClean="0"/>
              <a:t>Where is the</a:t>
            </a:r>
          </a:p>
          <a:p>
            <a:r>
              <a:rPr lang="en-US" dirty="0" smtClean="0"/>
              <a:t>greatest icing </a:t>
            </a:r>
          </a:p>
          <a:p>
            <a:r>
              <a:rPr lang="en-US" dirty="0" smtClean="0"/>
              <a:t>potential?</a:t>
            </a:r>
          </a:p>
          <a:p>
            <a:endParaRPr lang="en-US" dirty="0"/>
          </a:p>
          <a:p>
            <a:pPr marL="342900" indent="-342900">
              <a:buAutoNum type="alphaLcParenR"/>
            </a:pPr>
            <a:r>
              <a:rPr lang="en-US" dirty="0" smtClean="0"/>
              <a:t>No icing</a:t>
            </a:r>
          </a:p>
          <a:p>
            <a:pPr marL="342900" indent="-342900">
              <a:buAutoNum type="alphaLcParenR"/>
            </a:pPr>
            <a:r>
              <a:rPr lang="en-US" dirty="0" smtClean="0"/>
              <a:t>above 14k </a:t>
            </a:r>
            <a:r>
              <a:rPr lang="en-US" dirty="0" err="1" smtClean="0"/>
              <a:t>ft</a:t>
            </a:r>
            <a:endParaRPr lang="en-US" dirty="0" smtClean="0"/>
          </a:p>
          <a:p>
            <a:pPr marL="342900" indent="-342900">
              <a:buAutoNum type="alphaLcParenR"/>
            </a:pPr>
            <a:r>
              <a:rPr lang="en-US" dirty="0" smtClean="0"/>
              <a:t>above 22k </a:t>
            </a:r>
            <a:r>
              <a:rPr lang="en-US" dirty="0" err="1" smtClean="0"/>
              <a:t>ft</a:t>
            </a:r>
            <a:endParaRPr lang="en-US" dirty="0" smtClean="0"/>
          </a:p>
          <a:p>
            <a:pPr marL="342900" indent="-342900">
              <a:buAutoNum type="alphaLcParenR"/>
            </a:pPr>
            <a:r>
              <a:rPr lang="en-US" dirty="0" smtClean="0"/>
              <a:t>14-25 k </a:t>
            </a:r>
            <a:r>
              <a:rPr lang="en-US" dirty="0" err="1" smtClean="0"/>
              <a:t>ft</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91" y="1447800"/>
            <a:ext cx="6629400" cy="469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36672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Icing Quiz</a:t>
            </a:r>
            <a:endParaRPr lang="en-US" dirty="0"/>
          </a:p>
        </p:txBody>
      </p:sp>
      <p:sp>
        <p:nvSpPr>
          <p:cNvPr id="4" name="TextBox 3"/>
          <p:cNvSpPr txBox="1"/>
          <p:nvPr/>
        </p:nvSpPr>
        <p:spPr>
          <a:xfrm>
            <a:off x="7206669" y="1560110"/>
            <a:ext cx="1693028" cy="2308324"/>
          </a:xfrm>
          <a:prstGeom prst="rect">
            <a:avLst/>
          </a:prstGeom>
          <a:noFill/>
        </p:spPr>
        <p:txBody>
          <a:bodyPr wrap="none" rtlCol="0">
            <a:spAutoFit/>
          </a:bodyPr>
          <a:lstStyle/>
          <a:p>
            <a:r>
              <a:rPr lang="en-US" dirty="0" smtClean="0"/>
              <a:t>Where is the</a:t>
            </a:r>
          </a:p>
          <a:p>
            <a:r>
              <a:rPr lang="en-US" dirty="0" smtClean="0"/>
              <a:t>greatest icing </a:t>
            </a:r>
          </a:p>
          <a:p>
            <a:r>
              <a:rPr lang="en-US" dirty="0" smtClean="0"/>
              <a:t>potential?</a:t>
            </a:r>
          </a:p>
          <a:p>
            <a:endParaRPr lang="en-US" dirty="0"/>
          </a:p>
          <a:p>
            <a:pPr marL="342900" indent="-342900">
              <a:buAutoNum type="alphaLcParenR"/>
            </a:pPr>
            <a:r>
              <a:rPr lang="en-US" dirty="0" smtClean="0"/>
              <a:t>No icing</a:t>
            </a:r>
          </a:p>
          <a:p>
            <a:pPr marL="342900" indent="-342900">
              <a:buAutoNum type="alphaLcParenR"/>
            </a:pPr>
            <a:r>
              <a:rPr lang="en-US" dirty="0" smtClean="0"/>
              <a:t>above 14k </a:t>
            </a:r>
            <a:r>
              <a:rPr lang="en-US" dirty="0" err="1" smtClean="0"/>
              <a:t>ft</a:t>
            </a:r>
            <a:endParaRPr lang="en-US" dirty="0" smtClean="0"/>
          </a:p>
          <a:p>
            <a:pPr marL="342900" indent="-342900">
              <a:buAutoNum type="alphaLcParenR"/>
            </a:pPr>
            <a:r>
              <a:rPr lang="en-US" dirty="0" smtClean="0"/>
              <a:t>above 22k </a:t>
            </a:r>
            <a:r>
              <a:rPr lang="en-US" dirty="0" err="1" smtClean="0"/>
              <a:t>ft</a:t>
            </a:r>
            <a:endParaRPr lang="en-US" dirty="0" smtClean="0"/>
          </a:p>
          <a:p>
            <a:pPr marL="342900" indent="-342900">
              <a:buAutoNum type="alphaLcParenR"/>
            </a:pPr>
            <a:r>
              <a:rPr lang="en-US" dirty="0" smtClean="0"/>
              <a:t>14-25 k </a:t>
            </a:r>
            <a:r>
              <a:rPr lang="en-US" dirty="0" err="1" smtClean="0"/>
              <a:t>ft</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491" y="1447800"/>
            <a:ext cx="6629400" cy="469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80899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This Fall</a:t>
            </a:r>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199"/>
          <a:stretch/>
        </p:blipFill>
        <p:spPr bwMode="auto">
          <a:xfrm>
            <a:off x="152400" y="2209800"/>
            <a:ext cx="4182728"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5128" y="2192547"/>
            <a:ext cx="4346083" cy="3017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98355" y="1295400"/>
            <a:ext cx="6010556" cy="369332"/>
          </a:xfrm>
          <a:prstGeom prst="rect">
            <a:avLst/>
          </a:prstGeom>
          <a:noFill/>
        </p:spPr>
        <p:txBody>
          <a:bodyPr wrap="none" rtlCol="0">
            <a:spAutoFit/>
          </a:bodyPr>
          <a:lstStyle/>
          <a:p>
            <a:r>
              <a:rPr lang="en-US" dirty="0" smtClean="0"/>
              <a:t>Soundings from commercial aircraft with water vapor sensors! </a:t>
            </a:r>
            <a:endParaRPr lang="en-US" dirty="0"/>
          </a:p>
        </p:txBody>
      </p:sp>
      <p:sp>
        <p:nvSpPr>
          <p:cNvPr id="5" name="TextBox 4"/>
          <p:cNvSpPr txBox="1"/>
          <p:nvPr/>
        </p:nvSpPr>
        <p:spPr>
          <a:xfrm>
            <a:off x="304800" y="5410200"/>
            <a:ext cx="3433825" cy="369332"/>
          </a:xfrm>
          <a:prstGeom prst="rect">
            <a:avLst/>
          </a:prstGeom>
          <a:noFill/>
        </p:spPr>
        <p:txBody>
          <a:bodyPr wrap="none" rtlCol="0">
            <a:spAutoFit/>
          </a:bodyPr>
          <a:lstStyle/>
          <a:p>
            <a:r>
              <a:rPr lang="en-US" dirty="0" smtClean="0"/>
              <a:t>24 hours of water vapor soundings</a:t>
            </a:r>
            <a:endParaRPr lang="en-US" dirty="0"/>
          </a:p>
        </p:txBody>
      </p:sp>
      <p:sp>
        <p:nvSpPr>
          <p:cNvPr id="8" name="TextBox 7"/>
          <p:cNvSpPr txBox="1"/>
          <p:nvPr/>
        </p:nvSpPr>
        <p:spPr>
          <a:xfrm>
            <a:off x="4419600" y="5410200"/>
            <a:ext cx="4546116" cy="369332"/>
          </a:xfrm>
          <a:prstGeom prst="rect">
            <a:avLst/>
          </a:prstGeom>
          <a:noFill/>
        </p:spPr>
        <p:txBody>
          <a:bodyPr wrap="none" rtlCol="0">
            <a:spAutoFit/>
          </a:bodyPr>
          <a:lstStyle/>
          <a:p>
            <a:r>
              <a:rPr lang="en-US" dirty="0" smtClean="0"/>
              <a:t>Aircraft sounding from Milwaukee last evening</a:t>
            </a:r>
            <a:endParaRPr lang="en-US" dirty="0"/>
          </a:p>
        </p:txBody>
      </p:sp>
    </p:spTree>
    <p:extLst>
      <p:ext uri="{BB962C8B-B14F-4D97-AF65-F5344CB8AC3E}">
        <p14:creationId xmlns:p14="http://schemas.microsoft.com/office/powerpoint/2010/main" val="36495634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6" name="TextBox 5"/>
          <p:cNvSpPr txBox="1"/>
          <p:nvPr/>
        </p:nvSpPr>
        <p:spPr>
          <a:xfrm>
            <a:off x="609600" y="5638800"/>
            <a:ext cx="3148170" cy="923330"/>
          </a:xfrm>
          <a:prstGeom prst="rect">
            <a:avLst/>
          </a:prstGeom>
          <a:noFill/>
        </p:spPr>
        <p:txBody>
          <a:bodyPr wrap="none" rtlCol="0">
            <a:spAutoFit/>
          </a:bodyPr>
          <a:lstStyle/>
          <a:p>
            <a:r>
              <a:rPr lang="en-US" dirty="0" smtClean="0"/>
              <a:t>Richard </a:t>
            </a:r>
            <a:r>
              <a:rPr lang="en-US" dirty="0" err="1" smtClean="0"/>
              <a:t>Mamrosh</a:t>
            </a:r>
            <a:endParaRPr lang="en-US" dirty="0" smtClean="0"/>
          </a:p>
          <a:p>
            <a:r>
              <a:rPr lang="en-US" dirty="0" smtClean="0"/>
              <a:t>NWS Green Bay (920) 497-8771</a:t>
            </a:r>
          </a:p>
          <a:p>
            <a:r>
              <a:rPr lang="en-US" dirty="0" smtClean="0"/>
              <a:t>Richard.mamrosh@noaa.gov</a:t>
            </a:r>
            <a:endParaRPr lang="en-US" dirty="0"/>
          </a:p>
        </p:txBody>
      </p:sp>
      <p:pic>
        <p:nvPicPr>
          <p:cNvPr id="8194" name="Picture 2" descr="http://airfactsjournal.com/files/2011/10/SR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869415"/>
            <a:ext cx="3972508" cy="26384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weather.gov/images/grb/outreach/BALLOON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873728"/>
            <a:ext cx="3657600" cy="2634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345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Upper Air Data – Soundings</a:t>
            </a:r>
            <a:endParaRPr lang="en-US" dirty="0"/>
          </a:p>
        </p:txBody>
      </p:sp>
      <p:sp>
        <p:nvSpPr>
          <p:cNvPr id="4" name="TextBox 3"/>
          <p:cNvSpPr txBox="1"/>
          <p:nvPr/>
        </p:nvSpPr>
        <p:spPr>
          <a:xfrm>
            <a:off x="1143000" y="1295791"/>
            <a:ext cx="7465148" cy="646331"/>
          </a:xfrm>
          <a:prstGeom prst="rect">
            <a:avLst/>
          </a:prstGeom>
          <a:noFill/>
        </p:spPr>
        <p:txBody>
          <a:bodyPr wrap="square" rtlCol="0">
            <a:spAutoFit/>
          </a:bodyPr>
          <a:lstStyle/>
          <a:p>
            <a:r>
              <a:rPr lang="en-US" dirty="0" smtClean="0"/>
              <a:t>Upper air data from stations can be displayed as a sounding (or skew-t) plot. They display temperature, </a:t>
            </a:r>
            <a:r>
              <a:rPr lang="en-US" dirty="0" err="1" smtClean="0"/>
              <a:t>dewpoint</a:t>
            </a:r>
            <a:r>
              <a:rPr lang="en-US" dirty="0" smtClean="0"/>
              <a:t>, and wind speed and direction.   </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176" y="2057400"/>
            <a:ext cx="7979229" cy="4349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83662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186727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676400"/>
            <a:ext cx="5864818"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09600" y="2362200"/>
            <a:ext cx="1676400" cy="3693319"/>
          </a:xfrm>
          <a:prstGeom prst="rect">
            <a:avLst/>
          </a:prstGeom>
        </p:spPr>
        <p:txBody>
          <a:bodyPr wrap="square">
            <a:spAutoFit/>
          </a:bodyPr>
          <a:lstStyle/>
          <a:p>
            <a:r>
              <a:rPr lang="en-US" b="1" dirty="0"/>
              <a:t>Definition: Lifting Condensation Level (LCL)</a:t>
            </a:r>
            <a:endParaRPr lang="en-US" dirty="0"/>
          </a:p>
          <a:p>
            <a:r>
              <a:rPr lang="en-US" dirty="0"/>
              <a:t>The lifting condensation level (LCL) is the height at which a parcel of air becomes saturated when it is lifted dry-adiabatically. </a:t>
            </a:r>
          </a:p>
        </p:txBody>
      </p:sp>
    </p:spTree>
    <p:extLst>
      <p:ext uri="{BB962C8B-B14F-4D97-AF65-F5344CB8AC3E}">
        <p14:creationId xmlns:p14="http://schemas.microsoft.com/office/powerpoint/2010/main" val="41150983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524000"/>
            <a:ext cx="6019800" cy="4666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57200" y="1820174"/>
            <a:ext cx="2590800" cy="4247317"/>
          </a:xfrm>
          <a:prstGeom prst="rect">
            <a:avLst/>
          </a:prstGeom>
        </p:spPr>
        <p:txBody>
          <a:bodyPr wrap="square">
            <a:spAutoFit/>
          </a:bodyPr>
          <a:lstStyle/>
          <a:p>
            <a:r>
              <a:rPr lang="en-US" b="1" dirty="0"/>
              <a:t>Definition: Convective Condensation Level (CCL)</a:t>
            </a:r>
            <a:endParaRPr lang="en-US" dirty="0"/>
          </a:p>
          <a:p>
            <a:r>
              <a:rPr lang="en-US" dirty="0"/>
              <a:t>The convective condensation level (CCL) is the height to which a parcel of air, if heated sufficiently from below, will rise adiabatically until it is just saturated. Usually, it is the height of the base of cumuliform clouds produced by thermal convection caused solely by surface heating. </a:t>
            </a:r>
          </a:p>
        </p:txBody>
      </p:sp>
    </p:spTree>
    <p:extLst>
      <p:ext uri="{BB962C8B-B14F-4D97-AF65-F5344CB8AC3E}">
        <p14:creationId xmlns:p14="http://schemas.microsoft.com/office/powerpoint/2010/main" val="13931058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533400" y="2362200"/>
            <a:ext cx="2514600" cy="2862322"/>
          </a:xfrm>
          <a:prstGeom prst="rect">
            <a:avLst/>
          </a:prstGeom>
        </p:spPr>
        <p:txBody>
          <a:bodyPr wrap="square">
            <a:spAutoFit/>
          </a:bodyPr>
          <a:lstStyle/>
          <a:p>
            <a:r>
              <a:rPr lang="en-US" b="1" dirty="0"/>
              <a:t>Definition: Convective Temperature</a:t>
            </a:r>
            <a:endParaRPr lang="en-US" dirty="0"/>
          </a:p>
          <a:p>
            <a:r>
              <a:rPr lang="en-US" dirty="0"/>
              <a:t>The convective temperature (T</a:t>
            </a:r>
            <a:r>
              <a:rPr lang="en-US" baseline="-25000" dirty="0"/>
              <a:t>c</a:t>
            </a:r>
            <a:r>
              <a:rPr lang="en-US" dirty="0"/>
              <a:t>) is the surface temperature that must be reached to start the formation of convective clouds caused by solar heating of the near-surface layer.</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524000"/>
            <a:ext cx="6096000" cy="4848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5098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Upper Air Data – Standard Level Plots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106" y="1905000"/>
            <a:ext cx="75438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 y="1110734"/>
            <a:ext cx="7782141" cy="646331"/>
          </a:xfrm>
          <a:prstGeom prst="rect">
            <a:avLst/>
          </a:prstGeom>
          <a:noFill/>
        </p:spPr>
        <p:txBody>
          <a:bodyPr wrap="square" rtlCol="0">
            <a:spAutoFit/>
          </a:bodyPr>
          <a:lstStyle/>
          <a:p>
            <a:r>
              <a:rPr lang="en-US" dirty="0" smtClean="0"/>
              <a:t>Upper air data from many stations can be plotted on maps at standard pressure </a:t>
            </a:r>
          </a:p>
          <a:p>
            <a:r>
              <a:rPr lang="en-US" dirty="0" smtClean="0"/>
              <a:t>levels and analyzed to show features such as jets and fronts. </a:t>
            </a:r>
            <a:endParaRPr lang="en-US" dirty="0"/>
          </a:p>
        </p:txBody>
      </p:sp>
    </p:spTree>
    <p:extLst>
      <p:ext uri="{BB962C8B-B14F-4D97-AF65-F5344CB8AC3E}">
        <p14:creationId xmlns:p14="http://schemas.microsoft.com/office/powerpoint/2010/main" val="311570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Find Soundings </a:t>
            </a:r>
            <a:endParaRPr lang="en-US" dirty="0"/>
          </a:p>
        </p:txBody>
      </p:sp>
      <p:sp>
        <p:nvSpPr>
          <p:cNvPr id="3" name="Content Placeholder 2"/>
          <p:cNvSpPr>
            <a:spLocks noGrp="1"/>
          </p:cNvSpPr>
          <p:nvPr>
            <p:ph idx="1"/>
          </p:nvPr>
        </p:nvSpPr>
        <p:spPr>
          <a:xfrm>
            <a:off x="609600" y="1447800"/>
            <a:ext cx="8229600" cy="2209800"/>
          </a:xfrm>
        </p:spPr>
        <p:txBody>
          <a:bodyPr>
            <a:normAutofit fontScale="55000" lnSpcReduction="20000"/>
          </a:bodyPr>
          <a:lstStyle/>
          <a:p>
            <a:r>
              <a:rPr lang="en-US" sz="5100" dirty="0" smtClean="0"/>
              <a:t>Soundings just from radiosondes can be found at  </a:t>
            </a:r>
            <a:r>
              <a:rPr lang="en-US" sz="5100" dirty="0" smtClean="0">
                <a:hlinkClick r:id="rId2"/>
              </a:rPr>
              <a:t>http</a:t>
            </a:r>
            <a:r>
              <a:rPr lang="en-US" sz="5100" dirty="0">
                <a:hlinkClick r:id="rId2"/>
              </a:rPr>
              <a:t>://www.spc.noaa.gov/exper/soundings</a:t>
            </a:r>
            <a:r>
              <a:rPr lang="en-US" sz="5100" dirty="0" smtClean="0">
                <a:hlinkClick r:id="rId2"/>
              </a:rPr>
              <a:t>/</a:t>
            </a:r>
            <a:r>
              <a:rPr lang="en-US" sz="5100" dirty="0" smtClean="0"/>
              <a:t> </a:t>
            </a:r>
          </a:p>
          <a:p>
            <a:endParaRPr lang="en-US" sz="5100" dirty="0" smtClean="0"/>
          </a:p>
          <a:p>
            <a:endParaRPr lang="en-US" sz="2800" dirty="0" smtClean="0"/>
          </a:p>
          <a:p>
            <a:pPr marL="0" indent="0">
              <a:buNone/>
            </a:pPr>
            <a:endParaRPr lang="en-US" dirty="0"/>
          </a:p>
          <a:p>
            <a:pPr marL="0" indent="0">
              <a:buNone/>
            </a:pPr>
            <a:r>
              <a:rPr lang="en-US" dirty="0" smtClean="0"/>
              <a:t> </a:t>
            </a:r>
            <a:endParaRPr lang="en-US" dirty="0"/>
          </a:p>
        </p:txBody>
      </p:sp>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362200"/>
            <a:ext cx="7606520" cy="4276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7562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Find Soundings </a:t>
            </a:r>
            <a:endParaRPr lang="en-US" dirty="0"/>
          </a:p>
        </p:txBody>
      </p:sp>
      <p:sp>
        <p:nvSpPr>
          <p:cNvPr id="3" name="Content Placeholder 2"/>
          <p:cNvSpPr>
            <a:spLocks noGrp="1"/>
          </p:cNvSpPr>
          <p:nvPr>
            <p:ph idx="1"/>
          </p:nvPr>
        </p:nvSpPr>
        <p:spPr>
          <a:xfrm>
            <a:off x="609600" y="1447800"/>
            <a:ext cx="8229600" cy="1905000"/>
          </a:xfrm>
        </p:spPr>
        <p:txBody>
          <a:bodyPr>
            <a:normAutofit fontScale="55000" lnSpcReduction="20000"/>
          </a:bodyPr>
          <a:lstStyle/>
          <a:p>
            <a:r>
              <a:rPr lang="en-US" sz="5100" dirty="0" smtClean="0"/>
              <a:t>Radiosonde and Forecast soundings can be found at  </a:t>
            </a:r>
            <a:r>
              <a:rPr lang="en-US" sz="5100" dirty="0" smtClean="0">
                <a:hlinkClick r:id="rId2"/>
              </a:rPr>
              <a:t>http</a:t>
            </a:r>
            <a:r>
              <a:rPr lang="en-US" sz="5100" dirty="0">
                <a:hlinkClick r:id="rId2"/>
              </a:rPr>
              <a:t>://rucsoundings.noaa.gov/gwt/?start=latest </a:t>
            </a:r>
            <a:endParaRPr lang="en-US" sz="5100" dirty="0" smtClean="0"/>
          </a:p>
          <a:p>
            <a:endParaRPr lang="en-US" sz="2800" dirty="0" smtClean="0"/>
          </a:p>
          <a:p>
            <a:pPr marL="0" indent="0">
              <a:buNone/>
            </a:pPr>
            <a:endParaRPr lang="en-US" dirty="0"/>
          </a:p>
          <a:p>
            <a:pPr marL="0" indent="0">
              <a:buNone/>
            </a:pPr>
            <a:r>
              <a:rPr lang="en-US" dirty="0" smtClean="0"/>
              <a:t> </a:t>
            </a: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2362200"/>
            <a:ext cx="7086600" cy="398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145130" y="6343650"/>
            <a:ext cx="4929939" cy="369332"/>
          </a:xfrm>
          <a:prstGeom prst="rect">
            <a:avLst/>
          </a:prstGeom>
          <a:noFill/>
        </p:spPr>
        <p:txBody>
          <a:bodyPr wrap="none" rtlCol="0">
            <a:spAutoFit/>
          </a:bodyPr>
          <a:lstStyle/>
          <a:p>
            <a:r>
              <a:rPr lang="en-US" dirty="0" smtClean="0"/>
              <a:t>We will look at some soundings from this web site.</a:t>
            </a:r>
            <a:endParaRPr lang="en-US" dirty="0"/>
          </a:p>
        </p:txBody>
      </p:sp>
    </p:spTree>
    <p:extLst>
      <p:ext uri="{BB962C8B-B14F-4D97-AF65-F5344CB8AC3E}">
        <p14:creationId xmlns:p14="http://schemas.microsoft.com/office/powerpoint/2010/main" val="1401163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553200" y="1676400"/>
            <a:ext cx="2263248" cy="923330"/>
          </a:xfrm>
          <a:prstGeom prst="rect">
            <a:avLst/>
          </a:prstGeom>
          <a:noFill/>
        </p:spPr>
        <p:txBody>
          <a:bodyPr wrap="none" rtlCol="0">
            <a:spAutoFit/>
          </a:bodyPr>
          <a:lstStyle/>
          <a:p>
            <a:r>
              <a:rPr lang="en-US" dirty="0" smtClean="0"/>
              <a:t>The web page will</a:t>
            </a:r>
          </a:p>
          <a:p>
            <a:r>
              <a:rPr lang="en-US" dirty="0" smtClean="0"/>
              <a:t>start with a blank</a:t>
            </a:r>
          </a:p>
          <a:p>
            <a:r>
              <a:rPr lang="en-US" dirty="0" smtClean="0"/>
              <a:t>sounding background.</a:t>
            </a:r>
            <a:endParaRPr lang="en-US" dirty="0"/>
          </a:p>
        </p:txBody>
      </p:sp>
    </p:spTree>
    <p:extLst>
      <p:ext uri="{BB962C8B-B14F-4D97-AF65-F5344CB8AC3E}">
        <p14:creationId xmlns:p14="http://schemas.microsoft.com/office/powerpoint/2010/main" val="2110296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8" y="0"/>
            <a:ext cx="912387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553200" y="1676400"/>
            <a:ext cx="2381806" cy="3139321"/>
          </a:xfrm>
          <a:prstGeom prst="rect">
            <a:avLst/>
          </a:prstGeom>
          <a:noFill/>
        </p:spPr>
        <p:txBody>
          <a:bodyPr wrap="none" rtlCol="0">
            <a:spAutoFit/>
          </a:bodyPr>
          <a:lstStyle/>
          <a:p>
            <a:r>
              <a:rPr lang="en-US" dirty="0" smtClean="0"/>
              <a:t>If you want to see a </a:t>
            </a:r>
          </a:p>
          <a:p>
            <a:r>
              <a:rPr lang="en-US" dirty="0" smtClean="0"/>
              <a:t>radiosonde sounding,</a:t>
            </a:r>
          </a:p>
          <a:p>
            <a:r>
              <a:rPr lang="en-US" dirty="0" smtClean="0"/>
              <a:t>type in an upper air</a:t>
            </a:r>
          </a:p>
          <a:p>
            <a:r>
              <a:rPr lang="en-US" dirty="0" smtClean="0"/>
              <a:t>location, select 11z or</a:t>
            </a:r>
          </a:p>
          <a:p>
            <a:r>
              <a:rPr lang="en-US" dirty="0" smtClean="0"/>
              <a:t>23z as the start time,</a:t>
            </a:r>
          </a:p>
          <a:p>
            <a:r>
              <a:rPr lang="en-US" dirty="0" smtClean="0"/>
              <a:t>and choose RAOB from</a:t>
            </a:r>
          </a:p>
          <a:p>
            <a:r>
              <a:rPr lang="en-US" dirty="0" smtClean="0"/>
              <a:t>the menu. </a:t>
            </a:r>
          </a:p>
          <a:p>
            <a:endParaRPr lang="en-US" dirty="0"/>
          </a:p>
          <a:p>
            <a:r>
              <a:rPr lang="en-US" dirty="0" smtClean="0"/>
              <a:t>Radiosonde locations</a:t>
            </a:r>
          </a:p>
          <a:p>
            <a:r>
              <a:rPr lang="en-US" dirty="0" smtClean="0"/>
              <a:t>nearby include DVN,</a:t>
            </a:r>
          </a:p>
          <a:p>
            <a:r>
              <a:rPr lang="en-US" dirty="0" smtClean="0"/>
              <a:t>MPX, INL, ILX, DTX, APX</a:t>
            </a:r>
            <a:endParaRPr lang="en-US" dirty="0"/>
          </a:p>
        </p:txBody>
      </p:sp>
    </p:spTree>
    <p:extLst>
      <p:ext uri="{BB962C8B-B14F-4D97-AF65-F5344CB8AC3E}">
        <p14:creationId xmlns:p14="http://schemas.microsoft.com/office/powerpoint/2010/main" val="2837885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1520</TotalTime>
  <Words>1207</Words>
  <Application>Microsoft Office PowerPoint</Application>
  <PresentationFormat>On-screen Show (4:3)</PresentationFormat>
  <Paragraphs>211</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Upper Air Soundings</vt:lpstr>
      <vt:lpstr>The Basics </vt:lpstr>
      <vt:lpstr>Skew – T Plots</vt:lpstr>
      <vt:lpstr>Upper Air Data – Soundings</vt:lpstr>
      <vt:lpstr>Upper Air Data – Standard Level Plots</vt:lpstr>
      <vt:lpstr>Where to Find Soundings </vt:lpstr>
      <vt:lpstr>Where to Find Soundings </vt:lpstr>
      <vt:lpstr>PowerPoint Presentation</vt:lpstr>
      <vt:lpstr>PowerPoint Presentation</vt:lpstr>
      <vt:lpstr>PowerPoint Presentation</vt:lpstr>
      <vt:lpstr>PowerPoint Presentation</vt:lpstr>
      <vt:lpstr>How Can We Use Soundings?</vt:lpstr>
      <vt:lpstr>Sky Cover</vt:lpstr>
      <vt:lpstr>Desert Type Sounding</vt:lpstr>
      <vt:lpstr>Fog at ground, clear above</vt:lpstr>
      <vt:lpstr>Shallow Low Level Moisture</vt:lpstr>
      <vt:lpstr>Cloudy and Light Snow</vt:lpstr>
      <vt:lpstr>A Few Middle Clouds</vt:lpstr>
      <vt:lpstr>Sky Quiz</vt:lpstr>
      <vt:lpstr>Sky Quiz</vt:lpstr>
      <vt:lpstr>Sky Quiz</vt:lpstr>
      <vt:lpstr>Sky Quiz</vt:lpstr>
      <vt:lpstr>Sky Quiz</vt:lpstr>
      <vt:lpstr>Sky Quiz</vt:lpstr>
      <vt:lpstr>Sky Quiz</vt:lpstr>
      <vt:lpstr>Precipitation Type</vt:lpstr>
      <vt:lpstr>Precipitation Type of Winter Storms</vt:lpstr>
      <vt:lpstr>Precipitation Type Quiz</vt:lpstr>
      <vt:lpstr>Snow, Rain, Freezing Rain, Sleet?</vt:lpstr>
      <vt:lpstr>Snow, Sleet or Freezing Drizzle? </vt:lpstr>
      <vt:lpstr>Snow, Rain, Freezing Rain, Sleet?</vt:lpstr>
      <vt:lpstr>Icing Possibilities</vt:lpstr>
      <vt:lpstr>Icing Possibilities</vt:lpstr>
      <vt:lpstr> Icing Possibilities </vt:lpstr>
      <vt:lpstr>Icing Quiz</vt:lpstr>
      <vt:lpstr>Icing Quiz</vt:lpstr>
      <vt:lpstr>Icing Quiz</vt:lpstr>
      <vt:lpstr>Coming This Fall</vt:lpstr>
      <vt:lpstr>Questions?</vt:lpstr>
      <vt:lpstr>Extras</vt:lpstr>
      <vt:lpstr>PowerPoint Presentation</vt:lpstr>
      <vt:lpstr>PowerPoint Presentation</vt:lpstr>
      <vt:lpstr>PowerPoint Presentation</vt:lpstr>
    </vt:vector>
  </TitlesOfParts>
  <Company>NWS CR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W. Mamrosh</dc:creator>
  <cp:lastModifiedBy>Richard W. Mamrosh</cp:lastModifiedBy>
  <cp:revision>83</cp:revision>
  <cp:lastPrinted>2016-02-27T12:53:40Z</cp:lastPrinted>
  <dcterms:created xsi:type="dcterms:W3CDTF">2014-09-30T02:30:34Z</dcterms:created>
  <dcterms:modified xsi:type="dcterms:W3CDTF">2016-04-15T00:14:15Z</dcterms:modified>
</cp:coreProperties>
</file>